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6" r:id="rId2"/>
    <p:sldId id="289" r:id="rId3"/>
    <p:sldId id="295" r:id="rId4"/>
    <p:sldId id="292" r:id="rId5"/>
    <p:sldId id="281" r:id="rId6"/>
    <p:sldId id="278" r:id="rId7"/>
    <p:sldId id="269" r:id="rId8"/>
    <p:sldId id="270" r:id="rId9"/>
    <p:sldId id="298" r:id="rId10"/>
    <p:sldId id="261" r:id="rId11"/>
    <p:sldId id="265" r:id="rId12"/>
    <p:sldId id="300" r:id="rId13"/>
    <p:sldId id="301" r:id="rId14"/>
    <p:sldId id="302" r:id="rId15"/>
    <p:sldId id="303" r:id="rId16"/>
    <p:sldId id="299" r:id="rId17"/>
    <p:sldId id="287" r:id="rId18"/>
    <p:sldId id="288" r:id="rId19"/>
    <p:sldId id="285" r:id="rId20"/>
    <p:sldId id="284" r:id="rId21"/>
    <p:sldId id="286" r:id="rId22"/>
    <p:sldId id="293" r:id="rId23"/>
    <p:sldId id="290" r:id="rId24"/>
    <p:sldId id="291" r:id="rId25"/>
    <p:sldId id="257" r:id="rId26"/>
    <p:sldId id="271" r:id="rId27"/>
    <p:sldId id="272" r:id="rId28"/>
    <p:sldId id="273" r:id="rId29"/>
    <p:sldId id="274" r:id="rId30"/>
    <p:sldId id="275" r:id="rId31"/>
    <p:sldId id="276" r:id="rId32"/>
    <p:sldId id="268" r:id="rId33"/>
    <p:sldId id="262" r:id="rId34"/>
    <p:sldId id="263" r:id="rId35"/>
    <p:sldId id="264" r:id="rId36"/>
    <p:sldId id="267" r:id="rId37"/>
    <p:sldId id="266" r:id="rId38"/>
    <p:sldId id="282" r:id="rId39"/>
    <p:sldId id="259" r:id="rId40"/>
    <p:sldId id="296" r:id="rId41"/>
    <p:sldId id="260" r:id="rId42"/>
    <p:sldId id="294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Page" initials="BP" lastIdx="1" clrIdx="0">
    <p:extLst>
      <p:ext uri="{19B8F6BF-5375-455C-9EA6-DF929625EA0E}">
        <p15:presenceInfo xmlns:p15="http://schemas.microsoft.com/office/powerpoint/2012/main" userId="Brian Pag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90" d="100"/>
          <a:sy n="90" d="100"/>
        </p:scale>
        <p:origin x="47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3-30T16:55:45.594" idx="1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4E11F-35E1-4F23-887E-DAA4F1CABED5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6314B-826E-4E38-BFC7-1550F3EA8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626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83B48-111D-4D76-9785-80747ECCBC1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42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4C5-CBF5-4516-8035-5DCE21C8A0E8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E40C-5133-4628-B541-6F7AEF7F3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4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4C5-CBF5-4516-8035-5DCE21C8A0E8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E40C-5133-4628-B541-6F7AEF7F3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46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4C5-CBF5-4516-8035-5DCE21C8A0E8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E40C-5133-4628-B541-6F7AEF7F3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9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4C5-CBF5-4516-8035-5DCE21C8A0E8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E40C-5133-4628-B541-6F7AEF7F3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578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4C5-CBF5-4516-8035-5DCE21C8A0E8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E40C-5133-4628-B541-6F7AEF7F3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927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4C5-CBF5-4516-8035-5DCE21C8A0E8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E40C-5133-4628-B541-6F7AEF7F3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020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4C5-CBF5-4516-8035-5DCE21C8A0E8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E40C-5133-4628-B541-6F7AEF7F3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91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4C5-CBF5-4516-8035-5DCE21C8A0E8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E40C-5133-4628-B541-6F7AEF7F3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05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4C5-CBF5-4516-8035-5DCE21C8A0E8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E40C-5133-4628-B541-6F7AEF7F3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54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4C5-CBF5-4516-8035-5DCE21C8A0E8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E40C-5133-4628-B541-6F7AEF7F3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5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4C5-CBF5-4516-8035-5DCE21C8A0E8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3E40C-5133-4628-B541-6F7AEF7F3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97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9C4C5-CBF5-4516-8035-5DCE21C8A0E8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3E40C-5133-4628-B541-6F7AEF7F3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60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37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0.png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41.png"/><Relationship Id="rId7" Type="http://schemas.openxmlformats.org/officeDocument/2006/relationships/image" Target="../media/image43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1.png"/><Relationship Id="rId5" Type="http://schemas.openxmlformats.org/officeDocument/2006/relationships/image" Target="../media/image230.png"/><Relationship Id="rId10" Type="http://schemas.openxmlformats.org/officeDocument/2006/relationships/image" Target="../media/image44.wmf"/><Relationship Id="rId4" Type="http://schemas.openxmlformats.org/officeDocument/2006/relationships/image" Target="../media/image42.png"/><Relationship Id="rId9" Type="http://schemas.openxmlformats.org/officeDocument/2006/relationships/image" Target="../media/image2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0.png"/><Relationship Id="rId4" Type="http://schemas.openxmlformats.org/officeDocument/2006/relationships/image" Target="../media/image16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Jets at an EIC: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 Window on the </a:t>
            </a:r>
            <a:r>
              <a:rPr lang="en-US" dirty="0" err="1" smtClean="0">
                <a:solidFill>
                  <a:srgbClr val="FF0000"/>
                </a:solidFill>
              </a:rPr>
              <a:t>Partons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34430"/>
            <a:ext cx="6858000" cy="1655762"/>
          </a:xfrm>
        </p:spPr>
        <p:txBody>
          <a:bodyPr/>
          <a:lstStyle/>
          <a:p>
            <a:r>
              <a:rPr lang="en-US" dirty="0" smtClean="0"/>
              <a:t>Brian Page</a:t>
            </a:r>
          </a:p>
          <a:p>
            <a:r>
              <a:rPr lang="en-US" dirty="0" smtClean="0"/>
              <a:t>Brookhaven National Laboratory</a:t>
            </a:r>
          </a:p>
          <a:p>
            <a:r>
              <a:rPr lang="en-US" dirty="0" smtClean="0"/>
              <a:t>EIC Users Meeting – Trieste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271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10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Weighting PYTHIA</a:t>
            </a:r>
            <a:endParaRPr lang="en-US" sz="4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937" y="850895"/>
            <a:ext cx="8537742" cy="137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4" t="50300"/>
          <a:stretch/>
        </p:blipFill>
        <p:spPr>
          <a:xfrm>
            <a:off x="279817" y="2375807"/>
            <a:ext cx="5440745" cy="3980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02729" y="2515224"/>
            <a:ext cx="36412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PYTHIA does not include </a:t>
            </a:r>
            <a:r>
              <a:rPr lang="en-US" dirty="0" err="1" smtClean="0">
                <a:solidFill>
                  <a:srgbClr val="FF0000"/>
                </a:solidFill>
              </a:rPr>
              <a:t>parton</a:t>
            </a:r>
            <a:r>
              <a:rPr lang="en-US" dirty="0" smtClean="0">
                <a:solidFill>
                  <a:srgbClr val="FF0000"/>
                </a:solidFill>
              </a:rPr>
              <a:t>  polarization effects, but an asymmetry can be formed by assigning each event a weight depending on the hard-scattering asymmetry and (un)polarized photon and proton PDFs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Expected asymmetry is then the average over weights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Weights are sharply spiked near zero -&gt; expect small asymmetries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53" t="6844" r="29648" b="75624"/>
          <a:stretch/>
        </p:blipFill>
        <p:spPr>
          <a:xfrm>
            <a:off x="1134835" y="3061608"/>
            <a:ext cx="1412422" cy="141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24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11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A</a:t>
            </a:r>
            <a:r>
              <a:rPr lang="en-US" sz="4400" baseline="-25000" dirty="0" smtClean="0"/>
              <a:t>LL</a:t>
            </a:r>
            <a:r>
              <a:rPr lang="en-US" sz="4400" dirty="0" smtClean="0"/>
              <a:t> Vs Di-jet Mass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2541"/>
            <a:ext cx="6408625" cy="46051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050" y="937226"/>
            <a:ext cx="302894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Plot the expected A</a:t>
            </a:r>
            <a:r>
              <a:rPr lang="en-US" baseline="-25000" dirty="0" smtClean="0">
                <a:solidFill>
                  <a:srgbClr val="00B050"/>
                </a:solidFill>
              </a:rPr>
              <a:t>LL</a:t>
            </a:r>
            <a:r>
              <a:rPr lang="en-US" dirty="0" smtClean="0">
                <a:solidFill>
                  <a:srgbClr val="00B050"/>
                </a:solidFill>
              </a:rPr>
              <a:t> as a function of di-jet invariant mass for each sub-process separately as well as the combined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PGF asymmetry is nearly canceled out by QCDC asymmetry with opposite sign – would like to reduce QCDC contribution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Need high integrated luminosity and high energy to probe the high-mass region where asymmetries can be sizable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Control of systematics will be essential</a:t>
            </a:r>
            <a:endParaRPr lang="en-US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35160" y="1473655"/>
                <a:ext cx="1800365" cy="7265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𝓛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𝒅𝒕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𝒇𝒃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5160" y="1473655"/>
                <a:ext cx="1800365" cy="72654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26569" y="881743"/>
            <a:ext cx="253909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r>
              <a:rPr lang="en-US" baseline="-25000" dirty="0" smtClean="0"/>
              <a:t>LL</a:t>
            </a:r>
            <a:r>
              <a:rPr lang="en-US" dirty="0" smtClean="0"/>
              <a:t> Vs Di-jet Mass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32416" y="887185"/>
            <a:ext cx="253909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r>
              <a:rPr lang="en-US" baseline="-25000" dirty="0" smtClean="0"/>
              <a:t>LL</a:t>
            </a:r>
            <a:r>
              <a:rPr lang="en-US" dirty="0" smtClean="0"/>
              <a:t> Vs Di-jet Mass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686176" y="2200201"/>
            <a:ext cx="1836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</a:t>
            </a:r>
            <a:r>
              <a:rPr lang="en-US" dirty="0" err="1" smtClean="0"/>
              <a:t>Subprocesses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92426" y="5415801"/>
            <a:ext cx="2522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Q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10 - 100 GeV</a:t>
            </a:r>
            <a:r>
              <a:rPr lang="en-US" sz="2400" baseline="30000" dirty="0" smtClean="0"/>
              <a:t>2</a:t>
            </a:r>
            <a:endParaRPr lang="en-US" sz="2400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4210" y="5140390"/>
            <a:ext cx="153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Mass [GeV]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218223" y="5177425"/>
            <a:ext cx="1304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Mass [GeV]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539093" y="5177425"/>
            <a:ext cx="38372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95951" y="5182873"/>
            <a:ext cx="38372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043236" y="5867233"/>
                <a:ext cx="1698222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3236" y="5867233"/>
                <a:ext cx="1698222" cy="9093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/>
          <p:cNvCxnSpPr/>
          <p:nvPr/>
        </p:nvCxnSpPr>
        <p:spPr>
          <a:xfrm>
            <a:off x="3578087" y="3156668"/>
            <a:ext cx="2451652" cy="795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72427" y="3155350"/>
            <a:ext cx="2451652" cy="795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58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A</a:t>
            </a:r>
            <a:r>
              <a:rPr lang="en-US" sz="4400" baseline="-25000" dirty="0" smtClean="0"/>
              <a:t>LL</a:t>
            </a:r>
            <a:r>
              <a:rPr lang="en-US" sz="4400" dirty="0" smtClean="0"/>
              <a:t> Vs Di-jet </a:t>
            </a:r>
            <a:r>
              <a:rPr lang="en-US" sz="4400" dirty="0" smtClean="0"/>
              <a:t>Mass: </a:t>
            </a:r>
            <a:r>
              <a:rPr lang="en-US" sz="4400" dirty="0" err="1" smtClean="0"/>
              <a:t>x</a:t>
            </a:r>
            <a:r>
              <a:rPr lang="en-US" sz="4400" baseline="-25000" dirty="0" err="1" smtClean="0"/>
              <a:t>P</a:t>
            </a:r>
            <a:r>
              <a:rPr lang="en-US" sz="4400" dirty="0" smtClean="0"/>
              <a:t> Cuts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844165"/>
            <a:ext cx="5649435" cy="40596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4" t="49100"/>
          <a:stretch/>
        </p:blipFill>
        <p:spPr>
          <a:xfrm>
            <a:off x="5189004" y="916089"/>
            <a:ext cx="3954995" cy="296333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705581" y="2806995"/>
            <a:ext cx="4341340" cy="102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004" y="3879426"/>
            <a:ext cx="3761538" cy="255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836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6617"/>
            <a:ext cx="5649433" cy="40596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A</a:t>
            </a:r>
            <a:r>
              <a:rPr lang="en-US" sz="4400" baseline="-25000" dirty="0" smtClean="0"/>
              <a:t>LL</a:t>
            </a:r>
            <a:r>
              <a:rPr lang="en-US" sz="4400" dirty="0" smtClean="0"/>
              <a:t> Vs Di-jet </a:t>
            </a:r>
            <a:r>
              <a:rPr lang="en-US" sz="4400" dirty="0" smtClean="0"/>
              <a:t>Mass: </a:t>
            </a:r>
            <a:r>
              <a:rPr lang="en-US" sz="4400" dirty="0" err="1" smtClean="0"/>
              <a:t>x</a:t>
            </a:r>
            <a:r>
              <a:rPr lang="en-US" sz="4400" baseline="-25000" dirty="0" err="1" smtClean="0"/>
              <a:t>P</a:t>
            </a:r>
            <a:r>
              <a:rPr lang="en-US" sz="4400" dirty="0" smtClean="0"/>
              <a:t> Cuts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4" t="49100"/>
          <a:stretch/>
        </p:blipFill>
        <p:spPr>
          <a:xfrm>
            <a:off x="5189004" y="916089"/>
            <a:ext cx="3954995" cy="29633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13990" y="1309782"/>
            <a:ext cx="803267" cy="22339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05581" y="2806995"/>
            <a:ext cx="4341340" cy="102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004" y="3879426"/>
            <a:ext cx="3761538" cy="255092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562318" y="5153247"/>
            <a:ext cx="3021701" cy="52288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6620"/>
            <a:ext cx="5649433" cy="40596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A</a:t>
            </a:r>
            <a:r>
              <a:rPr lang="en-US" sz="4400" baseline="-25000" dirty="0" smtClean="0"/>
              <a:t>LL</a:t>
            </a:r>
            <a:r>
              <a:rPr lang="en-US" sz="4400" dirty="0" smtClean="0"/>
              <a:t> Vs Di-jet </a:t>
            </a:r>
            <a:r>
              <a:rPr lang="en-US" sz="4400" dirty="0" smtClean="0"/>
              <a:t>Mass: </a:t>
            </a:r>
            <a:r>
              <a:rPr lang="en-US" sz="4400" dirty="0" err="1" smtClean="0"/>
              <a:t>x</a:t>
            </a:r>
            <a:r>
              <a:rPr lang="en-US" sz="4400" baseline="-25000" dirty="0" err="1" smtClean="0"/>
              <a:t>P</a:t>
            </a:r>
            <a:r>
              <a:rPr lang="en-US" sz="4400" dirty="0" smtClean="0"/>
              <a:t> Cuts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4" t="49100"/>
          <a:stretch/>
        </p:blipFill>
        <p:spPr>
          <a:xfrm>
            <a:off x="5189004" y="916089"/>
            <a:ext cx="3954995" cy="29633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13990" y="1309782"/>
            <a:ext cx="803267" cy="22339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18514" y="1313327"/>
            <a:ext cx="529839" cy="223398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05581" y="2806995"/>
            <a:ext cx="4341340" cy="102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004" y="3879426"/>
            <a:ext cx="3761538" cy="255092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62318" y="5153247"/>
            <a:ext cx="3021701" cy="52288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63009" y="4817583"/>
            <a:ext cx="3021701" cy="337564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83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5208"/>
            <a:ext cx="5649853" cy="405994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A</a:t>
            </a:r>
            <a:r>
              <a:rPr lang="en-US" sz="4400" baseline="-25000" dirty="0" smtClean="0"/>
              <a:t>LL</a:t>
            </a:r>
            <a:r>
              <a:rPr lang="en-US" sz="4400" dirty="0" smtClean="0"/>
              <a:t> Vs Di-jet </a:t>
            </a:r>
            <a:r>
              <a:rPr lang="en-US" sz="4400" dirty="0" smtClean="0"/>
              <a:t>Mass: </a:t>
            </a:r>
            <a:r>
              <a:rPr lang="en-US" sz="4400" dirty="0" err="1" smtClean="0"/>
              <a:t>x</a:t>
            </a:r>
            <a:r>
              <a:rPr lang="en-US" sz="4400" baseline="-25000" dirty="0" err="1" smtClean="0"/>
              <a:t>P</a:t>
            </a:r>
            <a:r>
              <a:rPr lang="en-US" sz="4400" dirty="0" smtClean="0"/>
              <a:t> Cuts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4" t="49100"/>
          <a:stretch/>
        </p:blipFill>
        <p:spPr>
          <a:xfrm>
            <a:off x="5189004" y="916089"/>
            <a:ext cx="3954995" cy="29633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13990" y="1309782"/>
            <a:ext cx="803267" cy="22339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17258" y="1309782"/>
            <a:ext cx="531096" cy="223398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48354" y="1306238"/>
            <a:ext cx="1013638" cy="2233980"/>
          </a:xfrm>
          <a:prstGeom prst="rect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705581" y="2806995"/>
            <a:ext cx="4341340" cy="102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004" y="3879426"/>
            <a:ext cx="3761538" cy="255092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562318" y="5153247"/>
            <a:ext cx="3021701" cy="52288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563009" y="4817583"/>
            <a:ext cx="3021701" cy="337564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565870" y="4141697"/>
            <a:ext cx="3021701" cy="687382"/>
          </a:xfrm>
          <a:prstGeom prst="rect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995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Simulating Detector Response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77551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00786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Particle – Detector ∆R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2548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0485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581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0485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827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5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Simulation Details / Particle Cuts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22169" y="1404594"/>
            <a:ext cx="852183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Electron – Proton events generated using PYTHIA</a:t>
            </a:r>
            <a:endParaRPr lang="en-US" sz="24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Cut on inelasticity: 0.01 ≤ y ≤ 0.95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7030A0"/>
                </a:solidFill>
              </a:rPr>
              <a:t>Jet Algorithm: </a:t>
            </a:r>
            <a:r>
              <a:rPr lang="en-US" sz="2400" dirty="0" err="1" smtClean="0">
                <a:solidFill>
                  <a:srgbClr val="7030A0"/>
                </a:solidFill>
              </a:rPr>
              <a:t>Anti_k</a:t>
            </a:r>
            <a:r>
              <a:rPr lang="en-US" sz="2400" baseline="-25000" dirty="0" err="1" smtClean="0">
                <a:solidFill>
                  <a:srgbClr val="7030A0"/>
                </a:solidFill>
              </a:rPr>
              <a:t>T</a:t>
            </a:r>
            <a:r>
              <a:rPr lang="en-US" sz="2400" dirty="0" smtClean="0">
                <a:solidFill>
                  <a:srgbClr val="7030A0"/>
                </a:solidFill>
              </a:rPr>
              <a:t> (R = 1.0)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B050"/>
                </a:solidFill>
              </a:rPr>
              <a:t>Jets found in </a:t>
            </a:r>
            <a:r>
              <a:rPr lang="en-US" sz="2400" dirty="0" err="1" smtClean="0">
                <a:solidFill>
                  <a:srgbClr val="00B050"/>
                </a:solidFill>
              </a:rPr>
              <a:t>Breit</a:t>
            </a:r>
            <a:r>
              <a:rPr lang="en-US" sz="2400" dirty="0" smtClean="0">
                <a:solidFill>
                  <a:srgbClr val="00B050"/>
                </a:solidFill>
              </a:rPr>
              <a:t> frame</a:t>
            </a:r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Particles used in jet finding: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Stable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srgbClr val="00B05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00B050"/>
                </a:solidFill>
              </a:rPr>
              <a:t>T</a:t>
            </a:r>
            <a:r>
              <a:rPr lang="en-US" sz="2400" dirty="0" smtClean="0">
                <a:solidFill>
                  <a:srgbClr val="00B050"/>
                </a:solidFill>
              </a:rPr>
              <a:t> ≥ 250 MeV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sz="2400" dirty="0" smtClean="0">
                <a:solidFill>
                  <a:srgbClr val="FF0000"/>
                </a:solidFill>
              </a:rPr>
              <a:t>η</a:t>
            </a:r>
            <a:r>
              <a:rPr lang="en-US" sz="2400" dirty="0" smtClean="0">
                <a:solidFill>
                  <a:srgbClr val="FF0000"/>
                </a:solidFill>
              </a:rPr>
              <a:t> ≤  4.5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Parent cannot originate from scattered electron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35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0485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379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0485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4612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14325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Backup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736682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23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Jets at an EIC: Points to Remember</a:t>
            </a:r>
            <a:endParaRPr lang="en-US" sz="4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09" b="48921"/>
          <a:stretch/>
        </p:blipFill>
        <p:spPr>
          <a:xfrm>
            <a:off x="4571999" y="3097991"/>
            <a:ext cx="4565020" cy="33609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6" b="49900"/>
          <a:stretch/>
        </p:blipFill>
        <p:spPr>
          <a:xfrm>
            <a:off x="0" y="844600"/>
            <a:ext cx="4578980" cy="33876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55" t="7575" r="58239" b="78651"/>
          <a:stretch/>
        </p:blipFill>
        <p:spPr>
          <a:xfrm>
            <a:off x="2283486" y="1284348"/>
            <a:ext cx="1512442" cy="9675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62596" y="868595"/>
            <a:ext cx="4774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Lower center of mass energies will lead to lower jet / di-jet yields and more limited </a:t>
            </a:r>
            <a:r>
              <a:rPr lang="en-US" dirty="0" err="1" smtClean="0">
                <a:solidFill>
                  <a:schemeClr val="accent2"/>
                </a:solidFill>
              </a:rPr>
              <a:t>p</a:t>
            </a:r>
            <a:r>
              <a:rPr lang="en-US" baseline="-25000" dirty="0" err="1" smtClean="0">
                <a:solidFill>
                  <a:schemeClr val="accent2"/>
                </a:solidFill>
              </a:rPr>
              <a:t>T</a:t>
            </a:r>
            <a:r>
              <a:rPr lang="en-US" dirty="0" smtClean="0">
                <a:solidFill>
                  <a:schemeClr val="accent2"/>
                </a:solidFill>
              </a:rPr>
              <a:t> / mass reach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Will need largest available energies and high luminosity to accumulate reasonable statistics at high </a:t>
            </a:r>
            <a:r>
              <a:rPr lang="en-US" dirty="0" err="1" smtClean="0">
                <a:solidFill>
                  <a:srgbClr val="0070C0"/>
                </a:solidFill>
              </a:rPr>
              <a:t>p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r>
              <a:rPr lang="en-US" dirty="0" smtClean="0">
                <a:solidFill>
                  <a:srgbClr val="0070C0"/>
                </a:solidFill>
              </a:rPr>
              <a:t> / mass – use √s = 141 GeV for all that follows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63117" y="3918034"/>
            <a:ext cx="131372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Jet </a:t>
            </a:r>
            <a:r>
              <a:rPr lang="en-US" sz="1600" b="1" dirty="0" err="1" smtClean="0"/>
              <a:t>p</a:t>
            </a:r>
            <a:r>
              <a:rPr lang="en-US" sz="1600" b="1" baseline="-25000" dirty="0" err="1" smtClean="0"/>
              <a:t>T</a:t>
            </a:r>
            <a:r>
              <a:rPr lang="en-US" sz="1600" b="1" dirty="0" smtClean="0"/>
              <a:t> [GeV]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36291" y="6105513"/>
            <a:ext cx="170838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Di-jet Mass [GeV]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29848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24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Jets at an EIC: Points to Remember</a:t>
            </a:r>
            <a:endParaRPr lang="en-US" sz="4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00" t="49567"/>
          <a:stretch/>
        </p:blipFill>
        <p:spPr>
          <a:xfrm>
            <a:off x="0" y="840922"/>
            <a:ext cx="4631238" cy="34534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94065" y="3314701"/>
            <a:ext cx="1992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10 - 100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pic>
        <p:nvPicPr>
          <p:cNvPr id="8" name="viewer2.pdf"/>
          <p:cNvPicPr>
            <a:picLocks noChangeAspect="1"/>
          </p:cNvPicPr>
          <p:nvPr/>
        </p:nvPicPr>
        <p:blipFill>
          <a:blip r:embed="rId3">
            <a:extLst/>
          </a:blip>
          <a:srcRect l="2460" t="3186" r="2460" b="11799"/>
          <a:stretch>
            <a:fillRect/>
          </a:stretch>
        </p:blipFill>
        <p:spPr>
          <a:xfrm>
            <a:off x="4251430" y="3524977"/>
            <a:ext cx="4892569" cy="2650350"/>
          </a:xfrm>
          <a:prstGeom prst="rect">
            <a:avLst/>
          </a:prstGeom>
          <a:ln w="12700"/>
        </p:spPr>
      </p:pic>
      <p:sp>
        <p:nvSpPr>
          <p:cNvPr id="10" name="TextBox 9"/>
          <p:cNvSpPr txBox="1"/>
          <p:nvPr/>
        </p:nvSpPr>
        <p:spPr>
          <a:xfrm>
            <a:off x="188463" y="4209035"/>
            <a:ext cx="41462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Jets contain relatively few particles overall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Events are quite clean with little underlying event activity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Typical particle </a:t>
            </a:r>
            <a:r>
              <a:rPr lang="en-US" dirty="0" err="1" smtClean="0">
                <a:solidFill>
                  <a:srgbClr val="FF0000"/>
                </a:solidFill>
              </a:rPr>
              <a:t>p</a:t>
            </a:r>
            <a:r>
              <a:rPr lang="en-US" baseline="-25000" dirty="0" err="1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is small -&gt; precision tracking important for reducing jet energy scale uncertainties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40915" y="4004824"/>
            <a:ext cx="95490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Jet </a:t>
            </a:r>
            <a:r>
              <a:rPr lang="en-US" sz="1200" b="1" dirty="0" err="1" smtClean="0"/>
              <a:t>p</a:t>
            </a:r>
            <a:r>
              <a:rPr lang="en-US" sz="1200" b="1" baseline="-25000" dirty="0" err="1" smtClean="0"/>
              <a:t>T</a:t>
            </a:r>
            <a:r>
              <a:rPr lang="en-US" sz="1200" b="1" dirty="0" smtClean="0"/>
              <a:t> [GeV]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62596" y="868595"/>
            <a:ext cx="4774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Lower center of mass energies will lead to lower jet / di-jet yields and more limited </a:t>
            </a:r>
            <a:r>
              <a:rPr lang="en-US" dirty="0" err="1" smtClean="0">
                <a:solidFill>
                  <a:schemeClr val="accent2"/>
                </a:solidFill>
              </a:rPr>
              <a:t>p</a:t>
            </a:r>
            <a:r>
              <a:rPr lang="en-US" baseline="-25000" dirty="0" err="1" smtClean="0">
                <a:solidFill>
                  <a:schemeClr val="accent2"/>
                </a:solidFill>
              </a:rPr>
              <a:t>T</a:t>
            </a:r>
            <a:r>
              <a:rPr lang="en-US" dirty="0" smtClean="0">
                <a:solidFill>
                  <a:schemeClr val="accent2"/>
                </a:solidFill>
              </a:rPr>
              <a:t> / mass reach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Will need largest available energies and high luminosity to accumulate reasonable statistics at high </a:t>
            </a:r>
            <a:r>
              <a:rPr lang="en-US" dirty="0" err="1" smtClean="0">
                <a:solidFill>
                  <a:srgbClr val="0070C0"/>
                </a:solidFill>
              </a:rPr>
              <a:t>p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r>
              <a:rPr lang="en-US" dirty="0" smtClean="0">
                <a:solidFill>
                  <a:srgbClr val="0070C0"/>
                </a:solidFill>
              </a:rPr>
              <a:t> / mass – use √s = 141 GeV for all that follows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75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Quark – Gluon Discrimination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391886" y="930731"/>
            <a:ext cx="87521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Can we discriminate between jets arising from quarks and those arising from gluons?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For this study, only consider light quarks: u, d, and s. Assume that heavy quark tagging will employ different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Jets (part of a di-jet) are found in the </a:t>
            </a:r>
            <a:r>
              <a:rPr lang="en-US" dirty="0" err="1" smtClean="0">
                <a:solidFill>
                  <a:schemeClr val="accent2"/>
                </a:solidFill>
              </a:rPr>
              <a:t>Breit</a:t>
            </a:r>
            <a:r>
              <a:rPr lang="en-US" dirty="0" smtClean="0">
                <a:solidFill>
                  <a:schemeClr val="accent2"/>
                </a:solidFill>
              </a:rPr>
              <a:t> frame from events with Q</a:t>
            </a:r>
            <a:r>
              <a:rPr lang="en-US" baseline="30000" dirty="0" smtClean="0">
                <a:solidFill>
                  <a:schemeClr val="accent2"/>
                </a:solidFill>
              </a:rPr>
              <a:t>2</a:t>
            </a:r>
            <a:r>
              <a:rPr lang="en-US" dirty="0" smtClean="0">
                <a:solidFill>
                  <a:schemeClr val="accent2"/>
                </a:solidFill>
              </a:rPr>
              <a:t> = 10 – 100 GeV</a:t>
            </a:r>
            <a:r>
              <a:rPr lang="en-US" baseline="30000" dirty="0" smtClean="0">
                <a:solidFill>
                  <a:schemeClr val="accent2"/>
                </a:solidFill>
              </a:rPr>
              <a:t>2</a:t>
            </a:r>
            <a:r>
              <a:rPr lang="en-US" dirty="0" smtClean="0">
                <a:solidFill>
                  <a:schemeClr val="accent2"/>
                </a:solidFill>
              </a:rPr>
              <a:t> and resolved, QCDC, and PGF </a:t>
            </a:r>
            <a:r>
              <a:rPr lang="en-US" dirty="0" err="1" smtClean="0">
                <a:solidFill>
                  <a:schemeClr val="accent2"/>
                </a:solidFill>
              </a:rPr>
              <a:t>subprocess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Look only at jets with </a:t>
            </a:r>
            <a:r>
              <a:rPr lang="en-US" dirty="0" err="1" smtClean="0">
                <a:solidFill>
                  <a:srgbClr val="7030A0"/>
                </a:solidFill>
              </a:rPr>
              <a:t>p</a:t>
            </a:r>
            <a:r>
              <a:rPr lang="en-US" baseline="-25000" dirty="0" err="1" smtClean="0">
                <a:solidFill>
                  <a:srgbClr val="7030A0"/>
                </a:solidFill>
              </a:rPr>
              <a:t>T</a:t>
            </a:r>
            <a:r>
              <a:rPr lang="en-US" dirty="0" smtClean="0">
                <a:solidFill>
                  <a:srgbClr val="7030A0"/>
                </a:solidFill>
              </a:rPr>
              <a:t> ≥ 10 GeV as the separation between quark and gluon jets is more pronounced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54" b="50599"/>
          <a:stretch/>
        </p:blipFill>
        <p:spPr>
          <a:xfrm>
            <a:off x="176892" y="4011382"/>
            <a:ext cx="3627665" cy="26914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31" t="49550"/>
          <a:stretch/>
        </p:blipFill>
        <p:spPr>
          <a:xfrm>
            <a:off x="4980217" y="3982806"/>
            <a:ext cx="3758292" cy="27486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0486" y="3937087"/>
            <a:ext cx="28983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Jet Mass: Low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5402044" y="3926207"/>
            <a:ext cx="28983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Jet Mass: High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2196192" y="4535150"/>
            <a:ext cx="1191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Quark Jet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Gluon Jet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9378" y="5723161"/>
            <a:ext cx="1828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≤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&lt; 5 GeV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36872" y="5728602"/>
            <a:ext cx="1627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≥ 10 GeV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User Meeting 07/08/16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981A-31A0-45BD-9675-B7C346D87FD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2609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Input Variables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27" y="813562"/>
            <a:ext cx="8703135" cy="45046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31627" y="3453934"/>
            <a:ext cx="1975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Blue = Gluon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 = Quark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26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59429" y="1134835"/>
            <a:ext cx="816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Mass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42659" y="1164771"/>
            <a:ext cx="816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Profile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720696" y="1140278"/>
            <a:ext cx="816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Girth</a:t>
            </a:r>
            <a:r>
              <a:rPr lang="en-US" b="1" baseline="30000" dirty="0" smtClean="0"/>
              <a:t>2</a:t>
            </a:r>
            <a:endParaRPr lang="en-US" b="1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1616529" y="3458937"/>
            <a:ext cx="1164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Two Point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634600" y="3467096"/>
            <a:ext cx="118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# Charged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92877" y="5749907"/>
                <a:ext cx="2844287" cy="5348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dirty="0" smtClean="0"/>
                  <a:t>Girth</a:t>
                </a:r>
                <a:r>
                  <a:rPr lang="en-US" sz="2400" baseline="30000" dirty="0" smtClean="0"/>
                  <a:t>2</a:t>
                </a:r>
                <a:r>
                  <a:rPr lang="en-US" sz="2400" dirty="0" smtClean="0"/>
                  <a:t>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2400" b="0" i="1" baseline="-25000" smtClean="0">
                                <a:latin typeface="Cambria Math" panose="02040503050406030204" pitchFamily="18" charset="0"/>
                              </a:rPr>
                              <m:t>𝑇𝑖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2400" b="0" i="1" baseline="-25000" smtClean="0">
                                <a:latin typeface="Cambria Math" panose="02040503050406030204" pitchFamily="18" charset="0"/>
                              </a:rPr>
                              <m:t>𝑇𝑗𝑒𝑡</m:t>
                            </m:r>
                          </m:den>
                        </m:f>
                      </m:e>
                    </m:nary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2400" b="0" i="1" baseline="-25000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sz="2400" b="0" i="1" baseline="3000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sz="2400" baseline="300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877" y="5749907"/>
                <a:ext cx="2844287" cy="534826"/>
              </a:xfrm>
              <a:prstGeom prst="rect">
                <a:avLst/>
              </a:prstGeom>
              <a:blipFill rotWithShape="0">
                <a:blip r:embed="rId3"/>
                <a:stretch>
                  <a:fillRect l="-6424" t="-795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293527" y="5713972"/>
                <a:ext cx="4556548" cy="5641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dirty="0" smtClean="0"/>
                  <a:t>2 Point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400" b="0" i="1" baseline="-25000" smtClean="0">
                            <a:latin typeface="Cambria Math" panose="02040503050406030204" pitchFamily="18" charset="0"/>
                          </a:rPr>
                          <m:t>𝑇𝑗𝑒𝑡</m:t>
                        </m:r>
                        <m:r>
                          <a:rPr lang="en-US" sz="2400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400" b="0" i="1" baseline="-25000" smtClean="0">
                            <a:latin typeface="Cambria Math" panose="02040503050406030204" pitchFamily="18" charset="0"/>
                          </a:rPr>
                          <m:t>𝑇𝑖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𝑇𝑗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sz="2400" b="0" i="1" baseline="-25000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l-GR" sz="2400" b="0" i="1" baseline="30000" smtClean="0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</m:nary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3527" y="5713972"/>
                <a:ext cx="4556548" cy="564129"/>
              </a:xfrm>
              <a:prstGeom prst="rect">
                <a:avLst/>
              </a:prstGeom>
              <a:blipFill rotWithShape="0">
                <a:blip r:embed="rId4"/>
                <a:stretch>
                  <a:fillRect l="-4011" t="-2151" b="-118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User Meeting 07/08/16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920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886"/>
            <a:ext cx="5780315" cy="42233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Method Comparison</a:t>
            </a:r>
            <a:endParaRPr lang="en-US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27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886449" y="1722664"/>
            <a:ext cx="325755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Characterize a number of multivariate methods by percentage of background rejected vs signal retained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All methods performed roughly the same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For the following, use MLPBNN which is a neural network implementation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User Meeting 07/08/16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4839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4323"/>
            <a:ext cx="5796643" cy="427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Cut Optimization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290646" y="5833941"/>
            <a:ext cx="3946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current study, place cut where signal purity = signal efficiency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17080" y="1265466"/>
            <a:ext cx="3126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TMVA evaluates all input and maps them to a single variable with more signal-like events having a higher value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Plot signal &amp; background efficiency, signal purity, significance, </a:t>
            </a:r>
            <a:r>
              <a:rPr lang="en-US" dirty="0" err="1" smtClean="0">
                <a:solidFill>
                  <a:srgbClr val="00B050"/>
                </a:solidFill>
              </a:rPr>
              <a:t>etc</a:t>
            </a:r>
            <a:r>
              <a:rPr lang="en-US" dirty="0" smtClean="0">
                <a:solidFill>
                  <a:srgbClr val="00B050"/>
                </a:solidFill>
              </a:rPr>
              <a:t> as a function of this cut value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This plot shows where to place cut in order to maximize purity, efficiency, or whatever an analysis requires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702376" y="3420835"/>
            <a:ext cx="432707" cy="424543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endCxn id="7" idx="3"/>
          </p:cNvCxnSpPr>
          <p:nvPr/>
        </p:nvCxnSpPr>
        <p:spPr>
          <a:xfrm flipV="1">
            <a:off x="530679" y="3783205"/>
            <a:ext cx="2235065" cy="213590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User Meeting 07/08/16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71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83" y="941615"/>
            <a:ext cx="7184598" cy="53040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MLPBNN Response</a:t>
            </a:r>
            <a:endParaRPr lang="en-US" sz="44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849587" y="2637064"/>
            <a:ext cx="0" cy="297180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37414" y="2922814"/>
            <a:ext cx="156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Accept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83420" y="2928261"/>
            <a:ext cx="156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Reject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User Meeting 07/08/16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584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derlyingEven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7104"/>
            <a:ext cx="5004707" cy="3429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Underlying Event Study</a:t>
            </a:r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547407" y="769438"/>
            <a:ext cx="296107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Kinematics cut:</a:t>
            </a:r>
          </a:p>
          <a:p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&lt; 1 GeV</a:t>
            </a:r>
            <a:r>
              <a:rPr lang="en-US" baseline="30000" dirty="0"/>
              <a:t>2</a:t>
            </a:r>
          </a:p>
          <a:p>
            <a:r>
              <a:rPr lang="en-US" dirty="0"/>
              <a:t>Dijet event:</a:t>
            </a:r>
          </a:p>
          <a:p>
            <a:r>
              <a:rPr lang="en-US" dirty="0"/>
              <a:t>   resolved processes</a:t>
            </a:r>
          </a:p>
          <a:p>
            <a:r>
              <a:rPr lang="en-US" dirty="0"/>
              <a:t>   QCDC, PGF</a:t>
            </a:r>
          </a:p>
          <a:p>
            <a:r>
              <a:rPr lang="en-US" dirty="0"/>
              <a:t>In each event:</a:t>
            </a:r>
          </a:p>
          <a:p>
            <a:r>
              <a:rPr lang="en-US" dirty="0"/>
              <a:t>   </a:t>
            </a:r>
            <a:r>
              <a:rPr lang="en-US" dirty="0" err="1"/>
              <a:t>hiJet</a:t>
            </a:r>
            <a:r>
              <a:rPr lang="en-US" dirty="0"/>
              <a:t>: p</a:t>
            </a:r>
            <a:r>
              <a:rPr lang="en-US" baseline="-25000" dirty="0"/>
              <a:t>T1</a:t>
            </a:r>
            <a:r>
              <a:rPr lang="en-US" dirty="0"/>
              <a:t> &gt; 5</a:t>
            </a:r>
          </a:p>
          <a:p>
            <a:r>
              <a:rPr lang="en-US" dirty="0"/>
              <a:t>   </a:t>
            </a:r>
            <a:r>
              <a:rPr lang="en-US" dirty="0" err="1"/>
              <a:t>loJet</a:t>
            </a:r>
            <a:r>
              <a:rPr lang="en-US" dirty="0"/>
              <a:t>: p</a:t>
            </a:r>
            <a:r>
              <a:rPr lang="en-US" baseline="-25000" dirty="0"/>
              <a:t>T2</a:t>
            </a:r>
            <a:r>
              <a:rPr lang="en-US" dirty="0"/>
              <a:t> &gt; 4.5</a:t>
            </a:r>
          </a:p>
          <a:p>
            <a:r>
              <a:rPr lang="en-US" dirty="0"/>
              <a:t>   </a:t>
            </a:r>
          </a:p>
        </p:txBody>
      </p:sp>
      <p:pic>
        <p:nvPicPr>
          <p:cNvPr id="6" name="viewer2.pdf"/>
          <p:cNvPicPr>
            <a:picLocks noChangeAspect="1"/>
          </p:cNvPicPr>
          <p:nvPr/>
        </p:nvPicPr>
        <p:blipFill>
          <a:blip r:embed="rId3">
            <a:extLst/>
          </a:blip>
          <a:srcRect l="2460" t="3186" r="2460" b="11799"/>
          <a:stretch>
            <a:fillRect/>
          </a:stretch>
        </p:blipFill>
        <p:spPr>
          <a:xfrm>
            <a:off x="4251431" y="945063"/>
            <a:ext cx="4892569" cy="2650350"/>
          </a:xfrm>
          <a:prstGeom prst="rect">
            <a:avLst/>
          </a:prstGeom>
          <a:ln w="12700"/>
        </p:spPr>
      </p:pic>
    </p:spTree>
    <p:extLst>
      <p:ext uri="{BB962C8B-B14F-4D97-AF65-F5344CB8AC3E}">
        <p14:creationId xmlns:p14="http://schemas.microsoft.com/office/powerpoint/2010/main" val="19517219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4"/>
          <a:stretch/>
        </p:blipFill>
        <p:spPr>
          <a:xfrm>
            <a:off x="1" y="1028701"/>
            <a:ext cx="6580414" cy="42067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Rapidity Spectra</a:t>
            </a:r>
            <a:endParaRPr lang="en-US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30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5423" y="5338509"/>
            <a:ext cx="366458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Dotted Red = All Quarks (11650)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Dotted Blue = All Gluons (4511)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Solid Red = Quarks After Cut (1964)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Solid Blue = Gluons After Cut (2568)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53843" y="1869627"/>
            <a:ext cx="28901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After cut is applied, can plot quark and gluon jets vs any relevant variable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Here we see that gluons dominate at higher rapidity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Look at jets with rapidity &gt; 1.8 to further enhance gluon fraction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04655" y="5331277"/>
            <a:ext cx="2906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G/Q Before Cut = 0.39</a:t>
            </a:r>
          </a:p>
          <a:p>
            <a:r>
              <a:rPr lang="en-US" dirty="0" smtClean="0"/>
              <a:t>G/Q After Cut = 1.31</a:t>
            </a:r>
          </a:p>
          <a:p>
            <a:r>
              <a:rPr lang="en-US" dirty="0" smtClean="0"/>
              <a:t>G/(G+Q) Before = 28%</a:t>
            </a:r>
          </a:p>
          <a:p>
            <a:r>
              <a:rPr lang="en-US" dirty="0" smtClean="0"/>
              <a:t>G/(G+Q) After = 57%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771650" y="772826"/>
            <a:ext cx="3012621" cy="345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User Meeting 07/08/16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339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" y="1303569"/>
            <a:ext cx="6854115" cy="46481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Spectra With Rapidity Cut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2253342" y="2415499"/>
            <a:ext cx="4278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Red = Quark After MV &amp; Rap Cut (1207)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Blue = Gluon After MV &amp; Rap Cut (1941)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20936" y="3608616"/>
            <a:ext cx="1738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G/Q = 1.61</a:t>
            </a:r>
          </a:p>
          <a:p>
            <a:r>
              <a:rPr lang="en-US" dirty="0"/>
              <a:t>G</a:t>
            </a:r>
            <a:r>
              <a:rPr lang="en-US" dirty="0" smtClean="0"/>
              <a:t>/(G+Q) = 62%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31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4350" y="1330781"/>
            <a:ext cx="5208814" cy="2367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457950" y="2694213"/>
            <a:ext cx="26860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Plot jet </a:t>
            </a:r>
            <a:r>
              <a:rPr lang="en-US" dirty="0" err="1" smtClean="0">
                <a:solidFill>
                  <a:srgbClr val="00B050"/>
                </a:solidFill>
              </a:rPr>
              <a:t>p</a:t>
            </a:r>
            <a:r>
              <a:rPr lang="en-US" baseline="-25000" dirty="0" err="1" smtClean="0">
                <a:solidFill>
                  <a:srgbClr val="00B050"/>
                </a:solidFill>
              </a:rPr>
              <a:t>T</a:t>
            </a:r>
            <a:r>
              <a:rPr lang="en-US" dirty="0" smtClean="0">
                <a:solidFill>
                  <a:srgbClr val="00B050"/>
                </a:solidFill>
              </a:rPr>
              <a:t> after all cuts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See reasonable enhancement of gluon jets over </a:t>
            </a:r>
            <a:r>
              <a:rPr lang="en-US" dirty="0" err="1" smtClean="0">
                <a:solidFill>
                  <a:schemeClr val="accent2"/>
                </a:solidFill>
              </a:rPr>
              <a:t>p</a:t>
            </a:r>
            <a:r>
              <a:rPr lang="en-US" baseline="-25000" dirty="0" err="1" smtClean="0">
                <a:solidFill>
                  <a:schemeClr val="accent2"/>
                </a:solidFill>
              </a:rPr>
              <a:t>T</a:t>
            </a:r>
            <a:r>
              <a:rPr lang="en-US" dirty="0" smtClean="0">
                <a:solidFill>
                  <a:schemeClr val="accent2"/>
                </a:solidFill>
              </a:rPr>
              <a:t>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Should be able to get relatively pure quark sample and enhanced gluon sample for applications which require identification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User Meeting 07/08/16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5675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4" y="1141581"/>
            <a:ext cx="5455745" cy="392046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Proton </a:t>
            </a:r>
            <a:r>
              <a:rPr lang="en-US" sz="4400" dirty="0" err="1" smtClean="0"/>
              <a:t>Partonic</a:t>
            </a:r>
            <a:r>
              <a:rPr lang="en-US" sz="4400" dirty="0" smtClean="0"/>
              <a:t> Kinematics</a:t>
            </a:r>
            <a:endParaRPr lang="en-US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520" y="5499016"/>
                <a:ext cx="5479270" cy="5818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400" b="0" dirty="0" smtClean="0"/>
                  <a:t>X</a:t>
                </a:r>
                <a:r>
                  <a:rPr lang="en-US" sz="2400" baseline="-25000" dirty="0"/>
                  <a:t>P</a:t>
                </a: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0" y="5499016"/>
                <a:ext cx="5479270" cy="581891"/>
              </a:xfrm>
              <a:prstGeom prst="rect">
                <a:avLst/>
              </a:prstGeom>
              <a:blipFill rotWithShape="0">
                <a:blip r:embed="rId3"/>
                <a:stretch>
                  <a:fillRect t="-2083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623425" y="854416"/>
            <a:ext cx="352057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To measure ∆G, need to probe the </a:t>
            </a:r>
            <a:r>
              <a:rPr lang="en-US" dirty="0" err="1" smtClean="0">
                <a:solidFill>
                  <a:srgbClr val="00B050"/>
                </a:solidFill>
              </a:rPr>
              <a:t>parton</a:t>
            </a:r>
            <a:r>
              <a:rPr lang="en-US" dirty="0" smtClean="0">
                <a:solidFill>
                  <a:srgbClr val="00B050"/>
                </a:solidFill>
              </a:rPr>
              <a:t> coming from the proton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Momentum fraction of the </a:t>
            </a:r>
            <a:r>
              <a:rPr lang="en-US" dirty="0" err="1" smtClean="0">
                <a:solidFill>
                  <a:srgbClr val="7030A0"/>
                </a:solidFill>
              </a:rPr>
              <a:t>parton</a:t>
            </a:r>
            <a:r>
              <a:rPr lang="en-US" dirty="0" smtClean="0">
                <a:solidFill>
                  <a:srgbClr val="7030A0"/>
                </a:solidFill>
              </a:rPr>
              <a:t> from proton is well reconstructed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-25000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 is related to </a:t>
            </a:r>
            <a:r>
              <a:rPr lang="en-US" dirty="0" err="1" smtClean="0">
                <a:solidFill>
                  <a:srgbClr val="FF0000"/>
                </a:solidFill>
              </a:rPr>
              <a:t>Bjorken</a:t>
            </a:r>
            <a:r>
              <a:rPr lang="en-US" dirty="0" smtClean="0">
                <a:solidFill>
                  <a:srgbClr val="FF0000"/>
                </a:solidFill>
              </a:rPr>
              <a:t>-x and 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at leading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Q</a:t>
            </a:r>
            <a:r>
              <a:rPr lang="en-US" baseline="30000" dirty="0" smtClean="0">
                <a:solidFill>
                  <a:schemeClr val="accent2"/>
                </a:solidFill>
              </a:rPr>
              <a:t>2</a:t>
            </a:r>
            <a:r>
              <a:rPr lang="en-US" dirty="0" smtClean="0">
                <a:solidFill>
                  <a:schemeClr val="accent2"/>
                </a:solidFill>
              </a:rPr>
              <a:t> and </a:t>
            </a:r>
            <a:r>
              <a:rPr lang="en-US" dirty="0" err="1" smtClean="0">
                <a:solidFill>
                  <a:schemeClr val="accent2"/>
                </a:solidFill>
              </a:rPr>
              <a:t>Bjorken</a:t>
            </a:r>
            <a:r>
              <a:rPr lang="en-US" dirty="0" smtClean="0">
                <a:solidFill>
                  <a:schemeClr val="accent2"/>
                </a:solidFill>
              </a:rPr>
              <a:t>-x are also related via the collision energy and inelasticity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Accessible X</a:t>
            </a:r>
            <a:r>
              <a:rPr lang="en-US" baseline="-25000" dirty="0" smtClean="0">
                <a:solidFill>
                  <a:srgbClr val="0070C0"/>
                </a:solidFill>
              </a:rPr>
              <a:t>P</a:t>
            </a:r>
            <a:r>
              <a:rPr lang="en-US" dirty="0" smtClean="0">
                <a:solidFill>
                  <a:srgbClr val="0070C0"/>
                </a:solidFill>
              </a:rPr>
              <a:t> range basically determined by beam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Lowest X</a:t>
            </a:r>
            <a:r>
              <a:rPr lang="en-US" baseline="-25000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 we can probe is about 0.005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4746" y="2880530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29600" y="2885560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99772" y="4855046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039647" y="4861749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79" y="1312984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855433" y="1294564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2271" y="3297553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852072" y="3300905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54703" y="2889554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156380" y="4864059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2909650" y="2887879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2916349" y="4867405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2320148" y="2894585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2325174" y="4859054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3" name="TextBox 22"/>
          <p:cNvSpPr txBox="1"/>
          <p:nvPr/>
        </p:nvSpPr>
        <p:spPr>
          <a:xfrm>
            <a:off x="5044946" y="2892913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5051658" y="4859048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2780695" y="3201060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40807" y="3201069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44173" y="1234916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2780696" y="1234925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1196396" y="2886215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0" name="TextBox 29"/>
          <p:cNvSpPr txBox="1"/>
          <p:nvPr/>
        </p:nvSpPr>
        <p:spPr>
          <a:xfrm>
            <a:off x="1201429" y="4854043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1" name="TextBox 30"/>
          <p:cNvSpPr txBox="1"/>
          <p:nvPr/>
        </p:nvSpPr>
        <p:spPr>
          <a:xfrm>
            <a:off x="3934605" y="2887897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2" name="TextBox 31"/>
          <p:cNvSpPr txBox="1"/>
          <p:nvPr/>
        </p:nvSpPr>
        <p:spPr>
          <a:xfrm>
            <a:off x="3937958" y="4860730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-74725" y="3842487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2670170" y="3837466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-78071" y="2003631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2666825" y="1998614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7" name="TextBox 36"/>
          <p:cNvSpPr txBox="1"/>
          <p:nvPr/>
        </p:nvSpPr>
        <p:spPr>
          <a:xfrm>
            <a:off x="294745" y="906450"/>
            <a:ext cx="49822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Parton Momentum Fraction: Photon Gluon Fusion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278" y="906450"/>
            <a:ext cx="5456202" cy="5295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76578" y="1382760"/>
                <a:ext cx="3518977" cy="11164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1+ </m:t>
                          </m:r>
                          <m:f>
                            <m:f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578" y="1382760"/>
                <a:ext cx="3518977" cy="111645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92574" y="2934337"/>
                <a:ext cx="197477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𝑠𝑦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574" y="2934337"/>
                <a:ext cx="1974771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67109" y="3790587"/>
                <a:ext cx="2752035" cy="10722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𝑠𝑦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109" y="3790587"/>
                <a:ext cx="2752035" cy="107228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Oval 38"/>
          <p:cNvSpPr/>
          <p:nvPr/>
        </p:nvSpPr>
        <p:spPr>
          <a:xfrm>
            <a:off x="2909650" y="3570136"/>
            <a:ext cx="946733" cy="143228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978009" y="5677218"/>
                <a:ext cx="3630802" cy="762581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rgbClr val="FF0000"/>
                    </a:solidFill>
                  </a:rPr>
                  <a:t>≈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100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(20000 </m:t>
                        </m:r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0.95)</m:t>
                        </m:r>
                      </m:den>
                    </m:f>
                  </m:oMath>
                </a14:m>
                <a:r>
                  <a:rPr lang="en-US" sz="3200" dirty="0" smtClean="0">
                    <a:solidFill>
                      <a:srgbClr val="FF0000"/>
                    </a:solidFill>
                  </a:rPr>
                  <a:t> ≈ 0.005</a:t>
                </a:r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009" y="5677218"/>
                <a:ext cx="3630802" cy="762581"/>
              </a:xfrm>
              <a:prstGeom prst="rect">
                <a:avLst/>
              </a:prstGeom>
              <a:blipFill rotWithShape="0">
                <a:blip r:embed="rId7"/>
                <a:stretch>
                  <a:fillRect l="-6000" r="-6000" b="-9302"/>
                </a:stretch>
              </a:blipFill>
              <a:ln w="254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/>
          <p:cNvCxnSpPr>
            <a:stCxn id="39" idx="4"/>
          </p:cNvCxnSpPr>
          <p:nvPr/>
        </p:nvCxnSpPr>
        <p:spPr>
          <a:xfrm flipH="1">
            <a:off x="3048134" y="5002422"/>
            <a:ext cx="334883" cy="63505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3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Brian Page - DIS 2017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33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Weighting PYTHIA</a:t>
            </a:r>
            <a:endParaRPr lang="en-US" sz="4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937" y="849088"/>
            <a:ext cx="8537742" cy="137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57"/>
          <a:stretch/>
        </p:blipFill>
        <p:spPr>
          <a:xfrm>
            <a:off x="244622" y="2365024"/>
            <a:ext cx="2849335" cy="41579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4" t="-300" b="49857"/>
          <a:stretch/>
        </p:blipFill>
        <p:spPr>
          <a:xfrm>
            <a:off x="2800504" y="3605994"/>
            <a:ext cx="3793240" cy="281668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77683" y="816430"/>
            <a:ext cx="2498273" cy="1436914"/>
          </a:xfrm>
          <a:prstGeom prst="rect">
            <a:avLst/>
          </a:prstGeom>
          <a:solidFill>
            <a:srgbClr val="00B050">
              <a:alpha val="26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77635" y="2373311"/>
            <a:ext cx="1894114" cy="3020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654878" y="3577588"/>
            <a:ext cx="1894114" cy="3020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30625" y="2744661"/>
                <a:ext cx="290913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25" y="2744661"/>
                <a:ext cx="290913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781299" y="3868606"/>
                <a:ext cx="290913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299" y="3868606"/>
                <a:ext cx="290913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30679" y="2345823"/>
            <a:ext cx="2212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Resolved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151261" y="3492091"/>
            <a:ext cx="2963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Direct</a:t>
            </a:r>
            <a:endParaRPr lang="en-US" sz="24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5911" y="2502922"/>
            <a:ext cx="2856483" cy="5781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159319" y="6228086"/>
                <a:ext cx="96603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𝑪𝒐𝒔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sup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9319" y="6228086"/>
                <a:ext cx="966034" cy="307777"/>
              </a:xfrm>
              <a:prstGeom prst="rect">
                <a:avLst/>
              </a:prstGeom>
              <a:blipFill rotWithShape="0">
                <a:blip r:embed="rId8"/>
                <a:stretch>
                  <a:fillRect l="-5660" t="-4000" r="-8805" b="-3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169222" y="6200874"/>
                <a:ext cx="96603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𝑪𝒐𝒔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sup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222" y="6200874"/>
                <a:ext cx="966034" cy="307777"/>
              </a:xfrm>
              <a:prstGeom prst="rect">
                <a:avLst/>
              </a:prstGeom>
              <a:blipFill rotWithShape="0">
                <a:blip r:embed="rId9"/>
                <a:stretch>
                  <a:fillRect l="-6329" t="-1961" r="-949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2263843" y="6252406"/>
            <a:ext cx="561154" cy="1504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641139" y="6213476"/>
            <a:ext cx="561154" cy="1504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400800" y="2221153"/>
            <a:ext cx="2743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Process-dependent hard scattering asymmetry is a function of Mandelstam variables (Cos(</a:t>
            </a:r>
            <a:r>
              <a:rPr lang="el-GR" dirty="0" smtClean="0">
                <a:solidFill>
                  <a:srgbClr val="00B050"/>
                </a:solidFill>
              </a:rPr>
              <a:t>θ</a:t>
            </a:r>
            <a:r>
              <a:rPr lang="en-US" dirty="0" smtClean="0">
                <a:solidFill>
                  <a:srgbClr val="00B050"/>
                </a:solidFill>
              </a:rPr>
              <a:t>*))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The direct process distributions will be smeared by the additional depolarization term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Note that the asymmetry for PGF is negative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5641139" y="5458479"/>
            <a:ext cx="816811" cy="23034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214174" y="4299493"/>
            <a:ext cx="8096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PGF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QCDC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DIS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 rotWithShape="1">
          <a:blip r:embed="rId10" cstate="print"/>
          <a:srcRect l="34615" t="50805" r="38895" b="15104"/>
          <a:stretch/>
        </p:blipFill>
        <p:spPr bwMode="auto">
          <a:xfrm>
            <a:off x="883573" y="4278833"/>
            <a:ext cx="746877" cy="140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 rotWithShape="1">
          <a:blip r:embed="rId10" cstate="print"/>
          <a:srcRect l="70972" t="52110" r="4270" b="15485"/>
          <a:stretch/>
        </p:blipFill>
        <p:spPr bwMode="auto">
          <a:xfrm>
            <a:off x="1788376" y="4322822"/>
            <a:ext cx="698016" cy="134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621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77"/>
          <a:stretch/>
        </p:blipFill>
        <p:spPr>
          <a:xfrm>
            <a:off x="889910" y="1804819"/>
            <a:ext cx="3347354" cy="491665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34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Weighting PYTHIA</a:t>
            </a:r>
            <a:endParaRPr lang="en-US" sz="4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937" y="849085"/>
            <a:ext cx="8537742" cy="1371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69576" y="2947806"/>
            <a:ext cx="4774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Second term is the ratio of the polarized to </a:t>
            </a:r>
            <a:r>
              <a:rPr lang="en-US" dirty="0" err="1" smtClean="0">
                <a:solidFill>
                  <a:srgbClr val="0070C0"/>
                </a:solidFill>
              </a:rPr>
              <a:t>unpolarized</a:t>
            </a:r>
            <a:r>
              <a:rPr lang="en-US" dirty="0" smtClean="0">
                <a:solidFill>
                  <a:srgbClr val="0070C0"/>
                </a:solidFill>
              </a:rPr>
              <a:t> photon PDFs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Use maximal scheme for polarized and GRV-G for </a:t>
            </a:r>
            <a:r>
              <a:rPr lang="en-US" dirty="0" err="1" smtClean="0">
                <a:solidFill>
                  <a:srgbClr val="00B050"/>
                </a:solidFill>
              </a:rPr>
              <a:t>unpolarized</a:t>
            </a:r>
            <a:endParaRPr lang="en-US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For direct processes such as Photon-Gluon Fusion, this term is identically unity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20886" y="816429"/>
            <a:ext cx="2432957" cy="1436914"/>
          </a:xfrm>
          <a:prstGeom prst="rect">
            <a:avLst/>
          </a:prstGeom>
          <a:solidFill>
            <a:srgbClr val="00B050">
              <a:alpha val="26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5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35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Weighting PYTHIA</a:t>
            </a:r>
            <a:endParaRPr lang="en-US" sz="4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937" y="849086"/>
            <a:ext cx="8537742" cy="1371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506935" y="824590"/>
            <a:ext cx="2432957" cy="1436914"/>
          </a:xfrm>
          <a:prstGeom prst="rect">
            <a:avLst/>
          </a:prstGeom>
          <a:solidFill>
            <a:srgbClr val="00B050">
              <a:alpha val="26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00" t="49550" r="3482"/>
          <a:stretch/>
        </p:blipFill>
        <p:spPr>
          <a:xfrm>
            <a:off x="326685" y="2307422"/>
            <a:ext cx="5178413" cy="41608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35" t="6561" r="34135" b="74258"/>
          <a:stretch/>
        </p:blipFill>
        <p:spPr>
          <a:xfrm>
            <a:off x="1084873" y="2917269"/>
            <a:ext cx="1123676" cy="17540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96592" y="3347357"/>
            <a:ext cx="37474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Last term is the ratio of the polarized to </a:t>
            </a:r>
            <a:r>
              <a:rPr lang="en-US" dirty="0" err="1" smtClean="0">
                <a:solidFill>
                  <a:srgbClr val="0070C0"/>
                </a:solidFill>
              </a:rPr>
              <a:t>unpolarized</a:t>
            </a:r>
            <a:r>
              <a:rPr lang="en-US" dirty="0" smtClean="0">
                <a:solidFill>
                  <a:srgbClr val="0070C0"/>
                </a:solidFill>
              </a:rPr>
              <a:t> proton PDFs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Use DSSV14 for polarized and CTEQ5M for </a:t>
            </a:r>
            <a:r>
              <a:rPr lang="en-US" dirty="0" err="1" smtClean="0">
                <a:solidFill>
                  <a:srgbClr val="FF0000"/>
                </a:solidFill>
              </a:rPr>
              <a:t>unpolarized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33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36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X</a:t>
            </a:r>
            <a:r>
              <a:rPr lang="en-US" sz="4400" baseline="-25000" dirty="0" smtClean="0"/>
              <a:t>P</a:t>
            </a:r>
            <a:r>
              <a:rPr lang="en-US" sz="4400" dirty="0" smtClean="0"/>
              <a:t> For Different Q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4" t="49100"/>
          <a:stretch/>
        </p:blipFill>
        <p:spPr>
          <a:xfrm>
            <a:off x="326564" y="898071"/>
            <a:ext cx="3824635" cy="28656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30" t="50300"/>
          <a:stretch/>
        </p:blipFill>
        <p:spPr>
          <a:xfrm>
            <a:off x="359218" y="3826326"/>
            <a:ext cx="3787969" cy="28085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59779" y="1100302"/>
            <a:ext cx="438422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At lower Q</a:t>
            </a:r>
            <a:r>
              <a:rPr lang="en-US" baseline="30000" dirty="0">
                <a:solidFill>
                  <a:srgbClr val="00B050"/>
                </a:solidFill>
              </a:rPr>
              <a:t>2</a:t>
            </a:r>
            <a:r>
              <a:rPr lang="en-US" dirty="0">
                <a:solidFill>
                  <a:srgbClr val="00B050"/>
                </a:solidFill>
              </a:rPr>
              <a:t>,  contribution from resolved process increases while QCD Compton contribution </a:t>
            </a:r>
            <a:r>
              <a:rPr lang="en-US" dirty="0" smtClean="0">
                <a:solidFill>
                  <a:srgbClr val="00B050"/>
                </a:solidFill>
              </a:rPr>
              <a:t>decreases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For a given di-jet mass range (10 – 20 GeV in this case), same X</a:t>
            </a:r>
            <a:r>
              <a:rPr lang="en-US" baseline="-25000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 can be reconstructed event-by-event and probed over large range of 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This will allow for robust tests of the evolution of ∆G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07546" y="1332199"/>
            <a:ext cx="1335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10-100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98829" y="4234893"/>
            <a:ext cx="163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0.01-0.1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843818" y="4832937"/>
                <a:ext cx="1807611" cy="7265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=0.002 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18" y="4832937"/>
                <a:ext cx="1807611" cy="72654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846651" y="1690360"/>
                <a:ext cx="1679370" cy="7265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=0.25 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6651" y="1690360"/>
                <a:ext cx="1679370" cy="72654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 flipH="1">
            <a:off x="3096990" y="3496206"/>
            <a:ext cx="56841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X</a:t>
            </a:r>
            <a:r>
              <a:rPr lang="en-US" sz="1400" baseline="-25000" dirty="0" smtClean="0"/>
              <a:t>P</a:t>
            </a:r>
            <a:endParaRPr lang="en-US" sz="1400" baseline="-25000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3045281" y="6383645"/>
            <a:ext cx="56841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X</a:t>
            </a:r>
            <a:r>
              <a:rPr lang="en-US" sz="1400" baseline="-25000" dirty="0" smtClean="0"/>
              <a:t>P</a:t>
            </a:r>
            <a:endParaRPr lang="en-US" sz="1400" baseline="-25000" dirty="0"/>
          </a:p>
        </p:txBody>
      </p:sp>
      <p:sp>
        <p:nvSpPr>
          <p:cNvPr id="18" name="Down Arrow 17"/>
          <p:cNvSpPr/>
          <p:nvPr/>
        </p:nvSpPr>
        <p:spPr>
          <a:xfrm rot="10800000">
            <a:off x="3908887" y="2980525"/>
            <a:ext cx="390889" cy="1601132"/>
          </a:xfrm>
          <a:prstGeom prst="downArrow">
            <a:avLst>
              <a:gd name="adj1" fmla="val 35715"/>
              <a:gd name="adj2" fmla="val 9285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181113" y="4336071"/>
            <a:ext cx="1885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Increasing 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5966" y="1279952"/>
            <a:ext cx="7250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Yield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34640" y="4143748"/>
            <a:ext cx="7250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74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37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A</a:t>
            </a:r>
            <a:r>
              <a:rPr lang="en-US" sz="4400" baseline="-25000" dirty="0" smtClean="0"/>
              <a:t>LL</a:t>
            </a:r>
            <a:r>
              <a:rPr lang="en-US" sz="4400" dirty="0" smtClean="0"/>
              <a:t> Vs </a:t>
            </a:r>
            <a:r>
              <a:rPr lang="en-US" sz="4400" dirty="0" err="1" smtClean="0"/>
              <a:t>X</a:t>
            </a:r>
            <a:r>
              <a:rPr lang="en-US" sz="4400" baseline="-25000" dirty="0" err="1" smtClean="0"/>
              <a:t>Proton</a:t>
            </a:r>
            <a:endParaRPr lang="en-US" sz="4400" baseline="-25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18" y="868139"/>
            <a:ext cx="6404091" cy="46019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04857" y="817131"/>
            <a:ext cx="29391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Asymmetry is plotted as a function of the momentum fraction of the </a:t>
            </a:r>
            <a:r>
              <a:rPr lang="en-US" dirty="0" err="1" smtClean="0">
                <a:solidFill>
                  <a:schemeClr val="accent2"/>
                </a:solidFill>
              </a:rPr>
              <a:t>parton</a:t>
            </a:r>
            <a:r>
              <a:rPr lang="en-US" dirty="0" smtClean="0">
                <a:solidFill>
                  <a:schemeClr val="accent2"/>
                </a:solidFill>
              </a:rPr>
              <a:t> from the proton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Asymmetry shown for di-jet invariant masses between 10 and 20 </a:t>
            </a:r>
            <a:r>
              <a:rPr lang="en-US" smtClean="0">
                <a:solidFill>
                  <a:srgbClr val="0070C0"/>
                </a:solidFill>
              </a:rPr>
              <a:t>GeV/c</a:t>
            </a:r>
            <a:r>
              <a:rPr lang="en-US" baseline="30000" smtClean="0">
                <a:solidFill>
                  <a:srgbClr val="0070C0"/>
                </a:solidFill>
              </a:rPr>
              <a:t>2</a:t>
            </a:r>
            <a:r>
              <a:rPr lang="en-US" smtClean="0">
                <a:solidFill>
                  <a:srgbClr val="0070C0"/>
                </a:solidFill>
              </a:rPr>
              <a:t> </a:t>
            </a:r>
            <a:endParaRPr lang="en-US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Error bars are statistical and scaled to the given integrated luminosity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Different mass ranges will emphasize different momentum fraction ranges and </a:t>
            </a:r>
            <a:r>
              <a:rPr lang="en-US" dirty="0" err="1" smtClean="0">
                <a:solidFill>
                  <a:srgbClr val="00B050"/>
                </a:solidFill>
              </a:rPr>
              <a:t>subprocess</a:t>
            </a:r>
            <a:r>
              <a:rPr lang="en-US" dirty="0" smtClean="0">
                <a:solidFill>
                  <a:srgbClr val="00B050"/>
                </a:solidFill>
              </a:rPr>
              <a:t> mixes</a:t>
            </a:r>
            <a:endParaRPr lang="en-US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735160" y="1547139"/>
                <a:ext cx="1800365" cy="7265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𝓛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𝒅𝒕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𝒇𝒃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5160" y="1547139"/>
                <a:ext cx="1800365" cy="72654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26569" y="873587"/>
            <a:ext cx="253909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r>
              <a:rPr lang="en-US" baseline="-25000" dirty="0" smtClean="0"/>
              <a:t>LL</a:t>
            </a:r>
            <a:r>
              <a:rPr lang="en-US" dirty="0" smtClean="0"/>
              <a:t> Vs Proton 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32416" y="879029"/>
            <a:ext cx="253909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r>
              <a:rPr lang="en-US" baseline="-25000" dirty="0" smtClean="0"/>
              <a:t>LL</a:t>
            </a:r>
            <a:r>
              <a:rPr lang="en-US" dirty="0" smtClean="0"/>
              <a:t> Vs Proton X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350263" y="5180365"/>
            <a:ext cx="465362" cy="2110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50706" y="5182046"/>
            <a:ext cx="465362" cy="2110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4644" y="5081604"/>
            <a:ext cx="152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X</a:t>
            </a:r>
            <a:r>
              <a:rPr lang="en-US" baseline="-25000" dirty="0" err="1" smtClean="0"/>
              <a:t>Proton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4072390" y="5090879"/>
            <a:ext cx="152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X</a:t>
            </a:r>
            <a:r>
              <a:rPr lang="en-US" baseline="-25000" dirty="0" err="1" smtClean="0"/>
              <a:t>Proton</a:t>
            </a:r>
            <a:endParaRPr lang="en-US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3932665" y="4246672"/>
            <a:ext cx="1836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</a:t>
            </a:r>
            <a:r>
              <a:rPr lang="en-US" dirty="0" err="1" smtClean="0"/>
              <a:t>Subprocesses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24749" y="5295262"/>
            <a:ext cx="2522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Q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10 - 100 GeV</a:t>
            </a:r>
            <a:r>
              <a:rPr lang="en-US" sz="2400" baseline="30000" dirty="0" smtClean="0"/>
              <a:t>2</a:t>
            </a:r>
            <a:endParaRPr lang="en-US" sz="2400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192112" y="5730361"/>
                <a:ext cx="1698222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2112" y="5730361"/>
                <a:ext cx="1698222" cy="909352"/>
              </a:xfrm>
              <a:prstGeom prst="rect">
                <a:avLst/>
              </a:prstGeom>
              <a:blipFill rotWithShape="0">
                <a:blip r:embed="rId4"/>
                <a:stretch>
                  <a:fillRect b="-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/>
          <p:cNvCxnSpPr/>
          <p:nvPr/>
        </p:nvCxnSpPr>
        <p:spPr>
          <a:xfrm>
            <a:off x="370824" y="3170483"/>
            <a:ext cx="2451652" cy="795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178368" y="2554941"/>
            <a:ext cx="117356" cy="14816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924040" y="1836931"/>
            <a:ext cx="88825" cy="1791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3578087" y="3172574"/>
            <a:ext cx="2451652" cy="795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5884922" y="2691339"/>
            <a:ext cx="83530" cy="738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295724" y="3792772"/>
            <a:ext cx="1487663" cy="338554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70C0"/>
                </a:solidFill>
              </a:rPr>
              <a:t>PGF Dominant</a:t>
            </a:r>
            <a:endParaRPr lang="en-US" sz="1600" dirty="0">
              <a:solidFill>
                <a:srgbClr val="0070C0"/>
              </a:solidFill>
            </a:endParaRPr>
          </a:p>
        </p:txBody>
      </p:sp>
      <p:cxnSp>
        <p:nvCxnSpPr>
          <p:cNvPr id="24" name="Straight Arrow Connector 23"/>
          <p:cNvCxnSpPr>
            <a:stCxn id="22" idx="0"/>
          </p:cNvCxnSpPr>
          <p:nvPr/>
        </p:nvCxnSpPr>
        <p:spPr>
          <a:xfrm flipH="1" flipV="1">
            <a:off x="4835715" y="3449261"/>
            <a:ext cx="203841" cy="34351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913047" y="2296688"/>
            <a:ext cx="1463135" cy="369332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PGF ≈ QCDC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28" name="Straight Arrow Connector 27"/>
          <p:cNvCxnSpPr>
            <a:stCxn id="26" idx="2"/>
          </p:cNvCxnSpPr>
          <p:nvPr/>
        </p:nvCxnSpPr>
        <p:spPr>
          <a:xfrm>
            <a:off x="4644615" y="2666020"/>
            <a:ext cx="617940" cy="147384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32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method comparison</a:t>
            </a:r>
            <a:endParaRPr lang="en-US" dirty="0"/>
          </a:p>
        </p:txBody>
      </p:sp>
      <p:pic>
        <p:nvPicPr>
          <p:cNvPr id="4" name="Picture 3" descr="MultCompar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2863"/>
            <a:ext cx="4705684" cy="3186918"/>
          </a:xfrm>
          <a:prstGeom prst="rect">
            <a:avLst/>
          </a:prstGeom>
        </p:spPr>
      </p:pic>
      <p:pic>
        <p:nvPicPr>
          <p:cNvPr id="5" name="Picture 4" descr="SumPtCompar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317" y="1852863"/>
            <a:ext cx="4705683" cy="318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5962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Direct Vs Resolved Processes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3979935" y="1877493"/>
            <a:ext cx="685800" cy="1657350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997529" y="3761013"/>
            <a:ext cx="685800" cy="1657350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026477" y="3761011"/>
            <a:ext cx="685800" cy="1657350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74230" y="1377048"/>
            <a:ext cx="30697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Plot reconstructed X</a:t>
            </a:r>
            <a:r>
              <a:rPr lang="el-GR" baseline="-25000" dirty="0" smtClean="0">
                <a:solidFill>
                  <a:schemeClr val="accent2"/>
                </a:solidFill>
              </a:rPr>
              <a:t>γ</a:t>
            </a:r>
            <a:r>
              <a:rPr lang="en-US" dirty="0" smtClean="0">
                <a:solidFill>
                  <a:schemeClr val="accent2"/>
                </a:solidFill>
              </a:rPr>
              <a:t> for direct and resolved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Direct processes should concentrate toward 1 while resolved processes are at lower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Direct processes dominate at higher Q</a:t>
            </a:r>
            <a:r>
              <a:rPr lang="en-US" baseline="30000" dirty="0" smtClean="0">
                <a:solidFill>
                  <a:srgbClr val="00B050"/>
                </a:solidFill>
              </a:rPr>
              <a:t>2</a:t>
            </a:r>
            <a:r>
              <a:rPr lang="en-US" dirty="0" smtClean="0">
                <a:solidFill>
                  <a:srgbClr val="00B050"/>
                </a:solidFill>
              </a:rPr>
              <a:t> while resolved are more prevalent at low Q</a:t>
            </a:r>
            <a:r>
              <a:rPr lang="en-US" baseline="30000" dirty="0" smtClean="0">
                <a:solidFill>
                  <a:srgbClr val="00B050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Cut of X</a:t>
            </a:r>
            <a:r>
              <a:rPr lang="el-GR" baseline="-25000" dirty="0" smtClean="0">
                <a:solidFill>
                  <a:srgbClr val="FF0000"/>
                </a:solidFill>
              </a:rPr>
              <a:t>γ</a:t>
            </a:r>
            <a:r>
              <a:rPr lang="en-US" dirty="0" smtClean="0">
                <a:solidFill>
                  <a:srgbClr val="FF0000"/>
                </a:solidFill>
              </a:rPr>
              <a:t> &gt; 0.8 enhances the direct fraction at all 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981A-31A0-45BD-9675-B7C346D87FD9}" type="slidenum">
              <a:rPr lang="en-US" smtClean="0"/>
              <a:t>39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370505" y="6069070"/>
            <a:ext cx="1823357" cy="369332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Accepted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b="1" dirty="0" smtClean="0">
                <a:solidFill>
                  <a:schemeClr val="accent6"/>
                </a:solidFill>
              </a:rPr>
              <a:t>Region</a:t>
            </a:r>
            <a:endParaRPr lang="en-US" b="1" dirty="0">
              <a:solidFill>
                <a:schemeClr val="accent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" y="1503913"/>
            <a:ext cx="6111561" cy="439172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39547" y="1761435"/>
            <a:ext cx="462179" cy="1680374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98943" y="1759800"/>
            <a:ext cx="462179" cy="1680374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240357" y="3957780"/>
            <a:ext cx="462179" cy="1680374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298937" y="3957779"/>
            <a:ext cx="462179" cy="1680374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63478" y="2456176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10 - 100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49089" y="4796966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0.1 – 1.0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3650054" y="2022860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1 - 10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681548" y="4720311"/>
            <a:ext cx="146956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0.01 – 0.1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178896" y="5480702"/>
            <a:ext cx="1313020" cy="601221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99547" y="846442"/>
                <a:ext cx="5165272" cy="5818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400" b="0" dirty="0" smtClean="0"/>
                  <a:t>X</a:t>
                </a:r>
                <a:r>
                  <a:rPr lang="el-GR" sz="2400" b="0" baseline="-25000" dirty="0" smtClean="0"/>
                  <a:t>γ</a:t>
                </a: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47" y="846442"/>
                <a:ext cx="5165272" cy="581891"/>
              </a:xfrm>
              <a:prstGeom prst="rect">
                <a:avLst/>
              </a:prstGeom>
              <a:blipFill rotWithShape="0">
                <a:blip r:embed="rId3"/>
                <a:stretch>
                  <a:fillRect t="-3158" b="-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931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Underlying Event </a:t>
            </a:r>
            <a:endParaRPr lang="en-US" sz="4400" dirty="0"/>
          </a:p>
        </p:txBody>
      </p:sp>
      <p:pic>
        <p:nvPicPr>
          <p:cNvPr id="3" name="Picture 2" descr="N_chVsDeltaPhi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9"/>
          <a:stretch/>
        </p:blipFill>
        <p:spPr>
          <a:xfrm>
            <a:off x="0" y="800104"/>
            <a:ext cx="6854754" cy="2970897"/>
          </a:xfrm>
          <a:prstGeom prst="rect">
            <a:avLst/>
          </a:prstGeom>
        </p:spPr>
      </p:pic>
      <p:pic>
        <p:nvPicPr>
          <p:cNvPr id="5" name="Picture 4" descr="SumPtVsDeltaPhi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2"/>
          <a:stretch/>
        </p:blipFill>
        <p:spPr>
          <a:xfrm>
            <a:off x="0" y="3755574"/>
            <a:ext cx="6916914" cy="296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839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9" y="1226386"/>
            <a:ext cx="6106151" cy="43900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X</a:t>
            </a:r>
            <a:r>
              <a:rPr lang="el-GR" sz="4400" baseline="-25000" dirty="0" smtClean="0"/>
              <a:t>γ</a:t>
            </a:r>
            <a:r>
              <a:rPr lang="en-US" sz="4400" dirty="0" smtClean="0"/>
              <a:t>: Reconstructed Vs True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6025244" y="1386579"/>
            <a:ext cx="31187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Will use virtual photon  momentum fraction to discriminate between resolved and direct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See good agreement between reconstructed and true X</a:t>
            </a:r>
            <a:r>
              <a:rPr lang="el-GR" baseline="-25000" dirty="0" smtClean="0">
                <a:solidFill>
                  <a:srgbClr val="7030A0"/>
                </a:solidFill>
              </a:rPr>
              <a:t>γ</a:t>
            </a:r>
            <a:r>
              <a:rPr lang="en-US" dirty="0" smtClean="0">
                <a:solidFill>
                  <a:srgbClr val="7030A0"/>
                </a:solidFill>
              </a:rPr>
              <a:t> for all Q</a:t>
            </a:r>
            <a:r>
              <a:rPr lang="en-US" baseline="30000" dirty="0" smtClean="0">
                <a:solidFill>
                  <a:srgbClr val="7030A0"/>
                </a:solidFill>
              </a:rPr>
              <a:t>2</a:t>
            </a:r>
            <a:r>
              <a:rPr lang="en-US" dirty="0" smtClean="0">
                <a:solidFill>
                  <a:srgbClr val="7030A0"/>
                </a:solidFill>
              </a:rPr>
              <a:t> ranges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Di-jets found in </a:t>
            </a:r>
            <a:r>
              <a:rPr lang="en-US" dirty="0" err="1" smtClean="0">
                <a:solidFill>
                  <a:srgbClr val="00B050"/>
                </a:solidFill>
              </a:rPr>
              <a:t>Breit</a:t>
            </a:r>
            <a:r>
              <a:rPr lang="en-US" dirty="0" smtClean="0">
                <a:solidFill>
                  <a:srgbClr val="00B050"/>
                </a:solidFill>
              </a:rPr>
              <a:t> frame and required one jet with </a:t>
            </a:r>
            <a:r>
              <a:rPr lang="en-US" dirty="0" err="1" smtClean="0">
                <a:solidFill>
                  <a:srgbClr val="00B050"/>
                </a:solidFill>
              </a:rPr>
              <a:t>p</a:t>
            </a:r>
            <a:r>
              <a:rPr lang="en-US" baseline="-25000" dirty="0" err="1" smtClean="0">
                <a:solidFill>
                  <a:srgbClr val="00B050"/>
                </a:solidFill>
              </a:rPr>
              <a:t>T</a:t>
            </a:r>
            <a:r>
              <a:rPr lang="en-US" dirty="0" smtClean="0">
                <a:solidFill>
                  <a:srgbClr val="00B050"/>
                </a:solidFill>
              </a:rPr>
              <a:t> ≥ 5 GeV and the other with </a:t>
            </a:r>
            <a:r>
              <a:rPr lang="en-US" dirty="0" err="1" smtClean="0">
                <a:solidFill>
                  <a:srgbClr val="00B050"/>
                </a:solidFill>
              </a:rPr>
              <a:t>p</a:t>
            </a:r>
            <a:r>
              <a:rPr lang="en-US" baseline="-25000" dirty="0" err="1" smtClean="0">
                <a:solidFill>
                  <a:srgbClr val="00B050"/>
                </a:solidFill>
              </a:rPr>
              <a:t>T</a:t>
            </a:r>
            <a:r>
              <a:rPr lang="en-US" dirty="0" smtClean="0">
                <a:solidFill>
                  <a:srgbClr val="00B050"/>
                </a:solidFill>
              </a:rPr>
              <a:t> ≥ 4 GeV</a:t>
            </a:r>
            <a:endParaRPr lang="en-US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62588" y="5840430"/>
                <a:ext cx="5165272" cy="5818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400" b="0" dirty="0" smtClean="0"/>
                  <a:t>X</a:t>
                </a:r>
                <a:r>
                  <a:rPr lang="el-GR" sz="2400" b="0" baseline="-25000" dirty="0" smtClean="0"/>
                  <a:t>γ</a:t>
                </a: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588" y="5840430"/>
                <a:ext cx="5165272" cy="581891"/>
              </a:xfrm>
              <a:prstGeom prst="rect">
                <a:avLst/>
              </a:prstGeom>
              <a:blipFill rotWithShape="0">
                <a:blip r:embed="rId3"/>
                <a:stretch>
                  <a:fillRect t="-2083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012372" y="2735035"/>
            <a:ext cx="1600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10 - 100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65121" y="2740476"/>
            <a:ext cx="1600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1 - 10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76993" y="4838700"/>
            <a:ext cx="1600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0.1 – 1.0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56957" y="4830533"/>
            <a:ext cx="1600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0.01 – 0.1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981A-31A0-45BD-9675-B7C346D87FD9}" type="slidenum">
              <a:rPr lang="en-US" smtClean="0"/>
              <a:t>40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18410" y="3200398"/>
            <a:ext cx="2481940" cy="130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345224" y="3196164"/>
            <a:ext cx="2481940" cy="130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35347" y="5401716"/>
            <a:ext cx="2481940" cy="130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373057" y="5400732"/>
            <a:ext cx="2481940" cy="130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1448" y="3184296"/>
            <a:ext cx="49318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</a:t>
            </a:r>
            <a:r>
              <a:rPr lang="en-US" sz="1400" baseline="30000" dirty="0" smtClean="0"/>
              <a:t>-2</a:t>
            </a:r>
            <a:endParaRPr lang="en-US" sz="14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175684" y="5389850"/>
            <a:ext cx="49318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</a:t>
            </a:r>
            <a:r>
              <a:rPr lang="en-US" sz="1400" baseline="30000" dirty="0" smtClean="0"/>
              <a:t>-2</a:t>
            </a:r>
            <a:endParaRPr lang="en-US" sz="1400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3240592" y="3188530"/>
            <a:ext cx="49318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</a:t>
            </a:r>
            <a:r>
              <a:rPr lang="en-US" sz="1400" baseline="30000" dirty="0" smtClean="0"/>
              <a:t>-2</a:t>
            </a:r>
            <a:endParaRPr lang="en-US" sz="1400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3257534" y="5398314"/>
            <a:ext cx="49318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</a:t>
            </a:r>
            <a:r>
              <a:rPr lang="en-US" sz="1400" baseline="30000" dirty="0" smtClean="0"/>
              <a:t>-2</a:t>
            </a:r>
            <a:endParaRPr lang="en-US" sz="1400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2572960" y="3191931"/>
            <a:ext cx="2561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</a:t>
            </a:r>
            <a:endParaRPr lang="en-US" sz="1400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5629408" y="3196165"/>
            <a:ext cx="2561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</a:t>
            </a:r>
            <a:endParaRPr lang="en-US" sz="1400" baseline="30000" dirty="0"/>
          </a:p>
        </p:txBody>
      </p:sp>
      <p:sp>
        <p:nvSpPr>
          <p:cNvPr id="23" name="TextBox 22"/>
          <p:cNvSpPr txBox="1"/>
          <p:nvPr/>
        </p:nvSpPr>
        <p:spPr>
          <a:xfrm>
            <a:off x="2581430" y="5393251"/>
            <a:ext cx="2561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</a:t>
            </a:r>
            <a:endParaRPr lang="en-US" sz="1400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5663277" y="5397486"/>
            <a:ext cx="2561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</a:t>
            </a:r>
            <a:endParaRPr lang="en-US" sz="1400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1290104" y="3183486"/>
            <a:ext cx="5175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True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1294336" y="5397506"/>
            <a:ext cx="5175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True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4355021" y="3187722"/>
            <a:ext cx="5175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True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4342319" y="5401748"/>
            <a:ext cx="5175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True</a:t>
            </a:r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 rot="16200000">
            <a:off x="-628942" y="4426239"/>
            <a:ext cx="1726893" cy="189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16200000">
            <a:off x="2435965" y="4417776"/>
            <a:ext cx="1726893" cy="189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rot="16200000">
            <a:off x="-616240" y="2224916"/>
            <a:ext cx="1726893" cy="189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 rot="16200000">
            <a:off x="2410525" y="2205372"/>
            <a:ext cx="1726893" cy="189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88013" y="1337748"/>
            <a:ext cx="2561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</a:t>
            </a:r>
            <a:endParaRPr lang="en-US" sz="1400" baseline="30000" dirty="0"/>
          </a:p>
        </p:txBody>
      </p:sp>
      <p:sp>
        <p:nvSpPr>
          <p:cNvPr id="34" name="TextBox 33"/>
          <p:cNvSpPr txBox="1"/>
          <p:nvPr/>
        </p:nvSpPr>
        <p:spPr>
          <a:xfrm>
            <a:off x="3131758" y="1346210"/>
            <a:ext cx="2561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</a:t>
            </a:r>
            <a:endParaRPr lang="en-US" sz="1400" baseline="30000" dirty="0"/>
          </a:p>
        </p:txBody>
      </p:sp>
      <p:sp>
        <p:nvSpPr>
          <p:cNvPr id="35" name="TextBox 34"/>
          <p:cNvSpPr txBox="1"/>
          <p:nvPr/>
        </p:nvSpPr>
        <p:spPr>
          <a:xfrm>
            <a:off x="3131758" y="3539068"/>
            <a:ext cx="2561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</a:t>
            </a:r>
            <a:endParaRPr lang="en-US" sz="1400" baseline="30000" dirty="0"/>
          </a:p>
        </p:txBody>
      </p:sp>
      <p:sp>
        <p:nvSpPr>
          <p:cNvPr id="36" name="TextBox 35"/>
          <p:cNvSpPr txBox="1"/>
          <p:nvPr/>
        </p:nvSpPr>
        <p:spPr>
          <a:xfrm>
            <a:off x="71075" y="3530604"/>
            <a:ext cx="2561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</a:t>
            </a:r>
            <a:endParaRPr lang="en-US" sz="1400" baseline="30000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-98409" y="2142090"/>
            <a:ext cx="5632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Reco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2966505" y="2154789"/>
            <a:ext cx="5632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Reco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-102642" y="4351887"/>
            <a:ext cx="5632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Reco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2953806" y="4343411"/>
            <a:ext cx="5632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Reco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1417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1591"/>
            <a:ext cx="5726446" cy="41149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Proton </a:t>
            </a:r>
            <a:r>
              <a:rPr lang="en-US" sz="4400" dirty="0" err="1" smtClean="0"/>
              <a:t>Partonic</a:t>
            </a:r>
            <a:r>
              <a:rPr lang="en-US" sz="4400" dirty="0" smtClean="0"/>
              <a:t> Kinematics</a:t>
            </a:r>
            <a:endParaRPr lang="en-US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520" y="5499016"/>
                <a:ext cx="5479270" cy="5818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400" b="0" dirty="0" smtClean="0"/>
                  <a:t>X</a:t>
                </a:r>
                <a:r>
                  <a:rPr lang="en-US" sz="2400" baseline="-25000" dirty="0"/>
                  <a:t>P</a:t>
                </a: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0" y="5499016"/>
                <a:ext cx="5479270" cy="581891"/>
              </a:xfrm>
              <a:prstGeom prst="rect">
                <a:avLst/>
              </a:prstGeom>
              <a:blipFill rotWithShape="0">
                <a:blip r:embed="rId3"/>
                <a:stretch>
                  <a:fillRect t="-2083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623425" y="854416"/>
            <a:ext cx="352057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To measure ∆G, need to probe the </a:t>
            </a:r>
            <a:r>
              <a:rPr lang="en-US" dirty="0" err="1" smtClean="0">
                <a:solidFill>
                  <a:srgbClr val="00B050"/>
                </a:solidFill>
              </a:rPr>
              <a:t>parton</a:t>
            </a:r>
            <a:r>
              <a:rPr lang="en-US" dirty="0" smtClean="0">
                <a:solidFill>
                  <a:srgbClr val="00B050"/>
                </a:solidFill>
              </a:rPr>
              <a:t> coming from the proton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Momentum fraction of the </a:t>
            </a:r>
            <a:r>
              <a:rPr lang="en-US" dirty="0" err="1" smtClean="0">
                <a:solidFill>
                  <a:srgbClr val="7030A0"/>
                </a:solidFill>
              </a:rPr>
              <a:t>parton</a:t>
            </a:r>
            <a:r>
              <a:rPr lang="en-US" dirty="0" smtClean="0">
                <a:solidFill>
                  <a:srgbClr val="7030A0"/>
                </a:solidFill>
              </a:rPr>
              <a:t> from proton is well reconstructed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-25000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 is related to </a:t>
            </a:r>
            <a:r>
              <a:rPr lang="en-US" dirty="0" err="1" smtClean="0">
                <a:solidFill>
                  <a:srgbClr val="FF0000"/>
                </a:solidFill>
              </a:rPr>
              <a:t>Bjorken</a:t>
            </a:r>
            <a:r>
              <a:rPr lang="en-US" dirty="0" smtClean="0">
                <a:solidFill>
                  <a:srgbClr val="FF0000"/>
                </a:solidFill>
              </a:rPr>
              <a:t>-x and 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at leading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Q</a:t>
            </a:r>
            <a:r>
              <a:rPr lang="en-US" baseline="30000" dirty="0" smtClean="0">
                <a:solidFill>
                  <a:schemeClr val="accent2"/>
                </a:solidFill>
              </a:rPr>
              <a:t>2</a:t>
            </a:r>
            <a:r>
              <a:rPr lang="en-US" dirty="0" smtClean="0">
                <a:solidFill>
                  <a:schemeClr val="accent2"/>
                </a:solidFill>
              </a:rPr>
              <a:t> and </a:t>
            </a:r>
            <a:r>
              <a:rPr lang="en-US" dirty="0" err="1" smtClean="0">
                <a:solidFill>
                  <a:schemeClr val="accent2"/>
                </a:solidFill>
              </a:rPr>
              <a:t>Bjorken</a:t>
            </a:r>
            <a:r>
              <a:rPr lang="en-US" dirty="0" smtClean="0">
                <a:solidFill>
                  <a:schemeClr val="accent2"/>
                </a:solidFill>
              </a:rPr>
              <a:t>-x are also related via the collision energy and inelasticity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Accessible X</a:t>
            </a:r>
            <a:r>
              <a:rPr lang="en-US" baseline="-25000" dirty="0" smtClean="0">
                <a:solidFill>
                  <a:srgbClr val="0070C0"/>
                </a:solidFill>
              </a:rPr>
              <a:t>P</a:t>
            </a:r>
            <a:r>
              <a:rPr lang="en-US" dirty="0" smtClean="0">
                <a:solidFill>
                  <a:srgbClr val="0070C0"/>
                </a:solidFill>
              </a:rPr>
              <a:t> range basically determined by beam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Lowest XP we can probe is about 0.005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4746" y="2880530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29600" y="2885560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99772" y="4855046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039647" y="4861749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79" y="1312984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855433" y="1294564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2271" y="3297553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852072" y="3300905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54703" y="2889554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156380" y="4864059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2909650" y="2887879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2916349" y="4867405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2320148" y="2894585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2325174" y="4859054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3" name="TextBox 22"/>
          <p:cNvSpPr txBox="1"/>
          <p:nvPr/>
        </p:nvSpPr>
        <p:spPr>
          <a:xfrm>
            <a:off x="5044946" y="2892913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5051658" y="4859048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2780695" y="3201060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40807" y="3201069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44173" y="1234916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2780696" y="1234925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1196396" y="2886215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0" name="TextBox 29"/>
          <p:cNvSpPr txBox="1"/>
          <p:nvPr/>
        </p:nvSpPr>
        <p:spPr>
          <a:xfrm>
            <a:off x="1201429" y="4854043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1" name="TextBox 30"/>
          <p:cNvSpPr txBox="1"/>
          <p:nvPr/>
        </p:nvSpPr>
        <p:spPr>
          <a:xfrm>
            <a:off x="3934605" y="2887897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2" name="TextBox 31"/>
          <p:cNvSpPr txBox="1"/>
          <p:nvPr/>
        </p:nvSpPr>
        <p:spPr>
          <a:xfrm>
            <a:off x="3937958" y="4860730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-74725" y="3842487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2670170" y="3837466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-78071" y="2003631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2666825" y="1998614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7" name="TextBox 36"/>
          <p:cNvSpPr txBox="1"/>
          <p:nvPr/>
        </p:nvSpPr>
        <p:spPr>
          <a:xfrm>
            <a:off x="351893" y="849302"/>
            <a:ext cx="49822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Parton Momentum Fraction: Photon Gluon Fusion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565913" y="3027906"/>
            <a:ext cx="3578086" cy="629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3793175" y="2436327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1 - 10</a:t>
            </a:r>
            <a:endParaRPr lang="en-US" sz="1600" dirty="0"/>
          </a:p>
        </p:txBody>
      </p:sp>
      <p:sp>
        <p:nvSpPr>
          <p:cNvPr id="45" name="Rectangle 44"/>
          <p:cNvSpPr/>
          <p:nvPr/>
        </p:nvSpPr>
        <p:spPr>
          <a:xfrm>
            <a:off x="5567236" y="3911820"/>
            <a:ext cx="3578086" cy="866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567239" y="5048858"/>
            <a:ext cx="3578086" cy="629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567239" y="5851944"/>
            <a:ext cx="3578086" cy="629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104167" y="2456176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10 - 100</a:t>
            </a:r>
            <a:endParaRPr 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1078462" y="4431205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0.1 – 1.0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3657695" y="4434068"/>
            <a:ext cx="146956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0.01 – 0.1</a:t>
            </a:r>
            <a:endParaRPr lang="en-US" sz="1600" dirty="0"/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14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1591"/>
            <a:ext cx="5726446" cy="41149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-709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Proton </a:t>
            </a:r>
            <a:r>
              <a:rPr lang="en-US" sz="4400" dirty="0" err="1" smtClean="0"/>
              <a:t>Partonic</a:t>
            </a:r>
            <a:r>
              <a:rPr lang="en-US" sz="4400" dirty="0" smtClean="0"/>
              <a:t> Kinematics</a:t>
            </a:r>
            <a:endParaRPr lang="en-US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520" y="5499016"/>
                <a:ext cx="5479270" cy="5818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400" b="0" dirty="0" smtClean="0"/>
                  <a:t>X</a:t>
                </a:r>
                <a:r>
                  <a:rPr lang="en-US" sz="2400" baseline="-25000" dirty="0"/>
                  <a:t>P</a:t>
                </a: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0" y="5499016"/>
                <a:ext cx="5479270" cy="581891"/>
              </a:xfrm>
              <a:prstGeom prst="rect">
                <a:avLst/>
              </a:prstGeom>
              <a:blipFill rotWithShape="0">
                <a:blip r:embed="rId3"/>
                <a:stretch>
                  <a:fillRect t="-2083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623425" y="854416"/>
            <a:ext cx="352057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To measure ∆G, need to probe the </a:t>
            </a:r>
            <a:r>
              <a:rPr lang="en-US" dirty="0" err="1" smtClean="0">
                <a:solidFill>
                  <a:srgbClr val="00B050"/>
                </a:solidFill>
              </a:rPr>
              <a:t>parton</a:t>
            </a:r>
            <a:r>
              <a:rPr lang="en-US" dirty="0" smtClean="0">
                <a:solidFill>
                  <a:srgbClr val="00B050"/>
                </a:solidFill>
              </a:rPr>
              <a:t> coming from the proton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Momentum fraction of the </a:t>
            </a:r>
            <a:r>
              <a:rPr lang="en-US" dirty="0" err="1" smtClean="0">
                <a:solidFill>
                  <a:srgbClr val="7030A0"/>
                </a:solidFill>
              </a:rPr>
              <a:t>parton</a:t>
            </a:r>
            <a:r>
              <a:rPr lang="en-US" dirty="0" smtClean="0">
                <a:solidFill>
                  <a:srgbClr val="7030A0"/>
                </a:solidFill>
              </a:rPr>
              <a:t> from proton is well reconstructed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-25000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 is related to </a:t>
            </a:r>
            <a:r>
              <a:rPr lang="en-US" dirty="0" err="1" smtClean="0">
                <a:solidFill>
                  <a:srgbClr val="FF0000"/>
                </a:solidFill>
              </a:rPr>
              <a:t>Bjorken</a:t>
            </a:r>
            <a:r>
              <a:rPr lang="en-US" dirty="0" smtClean="0">
                <a:solidFill>
                  <a:srgbClr val="FF0000"/>
                </a:solidFill>
              </a:rPr>
              <a:t>-x and 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at leading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Q</a:t>
            </a:r>
            <a:r>
              <a:rPr lang="en-US" baseline="30000" dirty="0" smtClean="0">
                <a:solidFill>
                  <a:schemeClr val="accent2"/>
                </a:solidFill>
              </a:rPr>
              <a:t>2</a:t>
            </a:r>
            <a:r>
              <a:rPr lang="en-US" dirty="0" smtClean="0">
                <a:solidFill>
                  <a:schemeClr val="accent2"/>
                </a:solidFill>
              </a:rPr>
              <a:t> and </a:t>
            </a:r>
            <a:r>
              <a:rPr lang="en-US" dirty="0" err="1" smtClean="0">
                <a:solidFill>
                  <a:schemeClr val="accent2"/>
                </a:solidFill>
              </a:rPr>
              <a:t>Bjorken</a:t>
            </a:r>
            <a:r>
              <a:rPr lang="en-US" dirty="0" smtClean="0">
                <a:solidFill>
                  <a:schemeClr val="accent2"/>
                </a:solidFill>
              </a:rPr>
              <a:t>-x are also related via the collision energy and inelasticity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Accessible X</a:t>
            </a:r>
            <a:r>
              <a:rPr lang="en-US" baseline="-25000" dirty="0" smtClean="0">
                <a:solidFill>
                  <a:srgbClr val="0070C0"/>
                </a:solidFill>
              </a:rPr>
              <a:t>P</a:t>
            </a:r>
            <a:r>
              <a:rPr lang="en-US" dirty="0" smtClean="0">
                <a:solidFill>
                  <a:srgbClr val="0070C0"/>
                </a:solidFill>
              </a:rPr>
              <a:t> range basically determined by beam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Lowest XP we can probe is about 0.005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4746" y="3076475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68393" y="3097830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99772" y="4855046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039647" y="4861749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79" y="1312984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986062" y="1204760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2271" y="3297553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852072" y="3300905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54703" y="2840570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156380" y="4864059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2909650" y="2838895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2916349" y="4867405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2320148" y="2837437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2325174" y="4859054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3" name="TextBox 22"/>
          <p:cNvSpPr txBox="1"/>
          <p:nvPr/>
        </p:nvSpPr>
        <p:spPr>
          <a:xfrm>
            <a:off x="5118422" y="2843929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5051658" y="4859048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2780695" y="3201060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40807" y="3201069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44173" y="1194096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2911325" y="1185941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1196396" y="2837231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0" name="TextBox 29"/>
          <p:cNvSpPr txBox="1"/>
          <p:nvPr/>
        </p:nvSpPr>
        <p:spPr>
          <a:xfrm>
            <a:off x="1201429" y="4854043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1" name="TextBox 30"/>
          <p:cNvSpPr txBox="1"/>
          <p:nvPr/>
        </p:nvSpPr>
        <p:spPr>
          <a:xfrm>
            <a:off x="3959097" y="2847077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2" name="TextBox 31"/>
          <p:cNvSpPr txBox="1"/>
          <p:nvPr/>
        </p:nvSpPr>
        <p:spPr>
          <a:xfrm>
            <a:off x="3937958" y="4860730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-74725" y="3842487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2670170" y="3837466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-78071" y="2003631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2764793" y="1908810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7" name="TextBox 36"/>
          <p:cNvSpPr txBox="1"/>
          <p:nvPr/>
        </p:nvSpPr>
        <p:spPr>
          <a:xfrm>
            <a:off x="351893" y="849302"/>
            <a:ext cx="49822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Parton Momentum Fraction: Photon Gluon Fusion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565913" y="3027906"/>
            <a:ext cx="3578086" cy="629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3793175" y="2436327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1 - 10</a:t>
            </a:r>
            <a:endParaRPr lang="en-US" sz="1600" dirty="0"/>
          </a:p>
        </p:txBody>
      </p:sp>
      <p:sp>
        <p:nvSpPr>
          <p:cNvPr id="45" name="Rectangle 44"/>
          <p:cNvSpPr/>
          <p:nvPr/>
        </p:nvSpPr>
        <p:spPr>
          <a:xfrm>
            <a:off x="5567236" y="3911820"/>
            <a:ext cx="3578086" cy="866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567239" y="5048858"/>
            <a:ext cx="3578086" cy="629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567239" y="5851944"/>
            <a:ext cx="3578086" cy="629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104167" y="2456176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10 - 100</a:t>
            </a:r>
            <a:endParaRPr 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1078462" y="4431205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0.1 – 1.0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3657695" y="4434068"/>
            <a:ext cx="146956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0.01 – 0.1</a:t>
            </a:r>
            <a:endParaRPr lang="en-US" sz="1600" dirty="0"/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5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_ch3Reg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0" y="826586"/>
            <a:ext cx="4618999" cy="3128211"/>
          </a:xfrm>
          <a:prstGeom prst="rect">
            <a:avLst/>
          </a:prstGeom>
        </p:spPr>
      </p:pic>
      <p:pic>
        <p:nvPicPr>
          <p:cNvPr id="5" name="Picture 4" descr="SumPt3Reg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94" y="3405278"/>
            <a:ext cx="4625473" cy="31325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Underlying Event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58610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Accessing ∆G in DIS</a:t>
            </a:r>
            <a:endParaRPr lang="en-US" sz="4400" baseline="-25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Brian Page - DIS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EF1A5-65B2-41F6-AD05-5B8013FF4B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712" y="904940"/>
            <a:ext cx="3935185" cy="5459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96416" y="5842098"/>
            <a:ext cx="2639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arXiv:1206.6014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0877" y="4259751"/>
            <a:ext cx="43031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IC would greatly expand kinematic reach and precision of g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(x,Q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) measurements!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0879" y="1282755"/>
                <a:ext cx="4303150" cy="2636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8000"/>
                    </a:solidFill>
                  </a:rPr>
                  <a:t>Several observables are sensitive to ∆G in DIS but golden measurement at an </a:t>
                </a:r>
                <a:r>
                  <a:rPr lang="en-US" dirty="0">
                    <a:solidFill>
                      <a:srgbClr val="008000"/>
                    </a:solidFill>
                  </a:rPr>
                  <a:t>E</a:t>
                </a:r>
                <a:r>
                  <a:rPr lang="en-US" dirty="0" smtClean="0">
                    <a:solidFill>
                      <a:srgbClr val="008000"/>
                    </a:solidFill>
                  </a:rPr>
                  <a:t>IC would be scaling violation of g</a:t>
                </a:r>
                <a:r>
                  <a:rPr lang="en-US" baseline="-25000" dirty="0" smtClean="0">
                    <a:solidFill>
                      <a:srgbClr val="008000"/>
                    </a:solidFill>
                  </a:rPr>
                  <a:t>1</a:t>
                </a:r>
                <a:r>
                  <a:rPr lang="en-US" dirty="0" smtClean="0">
                    <a:solidFill>
                      <a:srgbClr val="008000"/>
                    </a:solidFill>
                  </a:rPr>
                  <a:t>(x,Q</a:t>
                </a:r>
                <a:r>
                  <a:rPr lang="en-US" baseline="30000" dirty="0" smtClean="0">
                    <a:solidFill>
                      <a:srgbClr val="008000"/>
                    </a:solidFill>
                  </a:rPr>
                  <a:t>2</a:t>
                </a:r>
                <a:r>
                  <a:rPr lang="en-US" dirty="0" smtClean="0">
                    <a:solidFill>
                      <a:srgbClr val="008000"/>
                    </a:solidFill>
                  </a:rPr>
                  <a:t>)</a:t>
                </a:r>
              </a:p>
              <a:p>
                <a:endParaRPr lang="en-US" dirty="0" smtClean="0">
                  <a:solidFill>
                    <a:srgbClr val="008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𝑑𝑙𝑛</m:t>
                          </m:r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−∆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>
                  <a:solidFill>
                    <a:srgbClr val="008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70C0"/>
                    </a:solidFill>
                  </a:rPr>
                  <a:t>Current DIS constraints on ∆G hampered by limited x &amp; Q</a:t>
                </a:r>
                <a:r>
                  <a:rPr lang="en-US" baseline="30000" dirty="0" smtClean="0">
                    <a:solidFill>
                      <a:srgbClr val="0070C0"/>
                    </a:solidFill>
                  </a:rPr>
                  <a:t>2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coverage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879" y="1282755"/>
                <a:ext cx="4303150" cy="2636299"/>
              </a:xfrm>
              <a:prstGeom prst="rect">
                <a:avLst/>
              </a:prstGeom>
              <a:blipFill rotWithShape="0">
                <a:blip r:embed="rId4"/>
                <a:stretch>
                  <a:fillRect l="-850" t="-1155" r="-1700" b="-2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391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11335" y="852043"/>
            <a:ext cx="471164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Gluons can be also be probed in DIS via the higher-order photon gluon fusion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Also have the QCD – Compton process which probes quarks at the same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Both processes produce 2 angularly separated hard </a:t>
            </a:r>
            <a:r>
              <a:rPr lang="en-US" dirty="0" err="1" smtClean="0">
                <a:solidFill>
                  <a:srgbClr val="FF0000"/>
                </a:solidFill>
              </a:rPr>
              <a:t>partons</a:t>
            </a:r>
            <a:r>
              <a:rPr lang="en-US" dirty="0" smtClean="0">
                <a:solidFill>
                  <a:srgbClr val="FF0000"/>
                </a:solidFill>
              </a:rPr>
              <a:t> -&gt; Di-jet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At lower Q2, resolved processes in which the photon assumes a hadronic structure begin to dominate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Asymmetry is a convolution of polarized PDF from the proton and polarized photon structure – which is completely unconstrained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Would like to suppress the resolved component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Gluon Polarization with Di-jets</a:t>
            </a:r>
            <a:endParaRPr lang="en-US" sz="4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08" b="59355"/>
          <a:stretch/>
        </p:blipFill>
        <p:spPr>
          <a:xfrm>
            <a:off x="1002477" y="1526522"/>
            <a:ext cx="2036301" cy="20250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3" t="42371" b="13011"/>
          <a:stretch/>
        </p:blipFill>
        <p:spPr>
          <a:xfrm>
            <a:off x="969821" y="4224557"/>
            <a:ext cx="2150850" cy="21442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002" y="1020206"/>
            <a:ext cx="392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Photon-Gluon Fusion 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1770670" y="6287480"/>
            <a:ext cx="530352" cy="353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003" y="3943349"/>
            <a:ext cx="392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QCD – Compton </a:t>
            </a:r>
            <a:endParaRPr lang="en-US" b="1" dirty="0"/>
          </a:p>
        </p:txBody>
      </p:sp>
      <p:sp>
        <p:nvSpPr>
          <p:cNvPr id="10" name="Oval 9"/>
          <p:cNvSpPr/>
          <p:nvPr/>
        </p:nvSpPr>
        <p:spPr>
          <a:xfrm>
            <a:off x="2539850" y="1885950"/>
            <a:ext cx="515509" cy="119198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470356">
            <a:off x="2608167" y="4834094"/>
            <a:ext cx="515509" cy="119198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837797" y="3090041"/>
            <a:ext cx="462455" cy="46157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931128" y="4128015"/>
            <a:ext cx="358090" cy="69838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32602" y="3607364"/>
            <a:ext cx="910302" cy="46166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Di-Jet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271679" y="3429019"/>
            <a:ext cx="4872517" cy="3005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37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11335" y="852043"/>
            <a:ext cx="471164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Gluons can be also be probed in DIS via the higher-order photon gluon fusion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Also have the QCD – Compton process which probes quarks at the same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Both processes produce 2 angularly separated hard </a:t>
            </a:r>
            <a:r>
              <a:rPr lang="en-US" dirty="0" err="1" smtClean="0">
                <a:solidFill>
                  <a:srgbClr val="FF0000"/>
                </a:solidFill>
              </a:rPr>
              <a:t>partons</a:t>
            </a:r>
            <a:r>
              <a:rPr lang="en-US" dirty="0" smtClean="0">
                <a:solidFill>
                  <a:srgbClr val="FF0000"/>
                </a:solidFill>
              </a:rPr>
              <a:t> -&gt; Di-jet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At lower Q2, resolved processes in which the photon assumes a hadronic structure begin to dominate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Asymmetry is a convolution of polarized PDF from the proton and polarized photon structure – which is completely unconstrained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Would like to suppress the resolved component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Brian Page - DIS 2017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Gluon Polarization with Di-jets</a:t>
            </a:r>
            <a:endParaRPr lang="en-US" sz="4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08" b="59355"/>
          <a:stretch/>
        </p:blipFill>
        <p:spPr>
          <a:xfrm>
            <a:off x="1002477" y="1526522"/>
            <a:ext cx="2036301" cy="20250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3" t="42371" b="13011"/>
          <a:stretch/>
        </p:blipFill>
        <p:spPr>
          <a:xfrm>
            <a:off x="969821" y="4224557"/>
            <a:ext cx="2150850" cy="21442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002" y="1020206"/>
            <a:ext cx="392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Photon-Gluon Fusion 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1770670" y="6287480"/>
            <a:ext cx="530352" cy="353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003" y="3943349"/>
            <a:ext cx="392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QCD – Compton </a:t>
            </a:r>
            <a:endParaRPr lang="en-US" b="1" dirty="0"/>
          </a:p>
        </p:txBody>
      </p:sp>
      <p:sp>
        <p:nvSpPr>
          <p:cNvPr id="10" name="Oval 9"/>
          <p:cNvSpPr/>
          <p:nvPr/>
        </p:nvSpPr>
        <p:spPr>
          <a:xfrm>
            <a:off x="2539850" y="1885950"/>
            <a:ext cx="515509" cy="119198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470356">
            <a:off x="2608167" y="4834094"/>
            <a:ext cx="515509" cy="119198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837797" y="3090041"/>
            <a:ext cx="462455" cy="46157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931128" y="4128015"/>
            <a:ext cx="358090" cy="69838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32602" y="3607364"/>
            <a:ext cx="910302" cy="46166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Di-Jet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4238" y="852043"/>
            <a:ext cx="4047283" cy="5669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163" y="1883560"/>
            <a:ext cx="4048790" cy="40819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flipH="1">
            <a:off x="1286588" y="1738304"/>
            <a:ext cx="1990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Resolved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3941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Gluon Polarization with Di-jets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568" b="50513"/>
          <a:stretch/>
        </p:blipFill>
        <p:spPr>
          <a:xfrm>
            <a:off x="261257" y="993926"/>
            <a:ext cx="3728362" cy="28554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30" b="51403"/>
          <a:stretch/>
        </p:blipFill>
        <p:spPr>
          <a:xfrm>
            <a:off x="4676617" y="1072414"/>
            <a:ext cx="4075495" cy="28610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32" b="50283"/>
          <a:stretch/>
        </p:blipFill>
        <p:spPr>
          <a:xfrm>
            <a:off x="189989" y="3933443"/>
            <a:ext cx="4071765" cy="29229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208815" y="3202959"/>
                <a:ext cx="3279322" cy="3794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0" dirty="0" smtClean="0"/>
                  <a:t>X</a:t>
                </a:r>
                <a:r>
                  <a:rPr lang="el-GR" sz="1600" b="0" baseline="-25000" dirty="0" smtClean="0"/>
                  <a:t>γ</a:t>
                </a:r>
                <a:r>
                  <a:rPr lang="en-US" sz="16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6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8815" y="3202959"/>
                <a:ext cx="3279322" cy="379463"/>
              </a:xfrm>
              <a:prstGeom prst="rect">
                <a:avLst/>
              </a:prstGeom>
              <a:blipFill rotWithShape="0">
                <a:blip r:embed="rId5"/>
                <a:stretch>
                  <a:fillRect t="-1587" b="-126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100621" y="5980713"/>
                <a:ext cx="2589639" cy="3781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0" dirty="0" smtClean="0"/>
                  <a:t>X</a:t>
                </a:r>
                <a:r>
                  <a:rPr lang="en-US" sz="1600" baseline="-25000" dirty="0"/>
                  <a:t>P</a:t>
                </a:r>
                <a:r>
                  <a:rPr lang="en-US" sz="16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6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621" y="5980713"/>
                <a:ext cx="2589639" cy="378180"/>
              </a:xfrm>
              <a:prstGeom prst="rect">
                <a:avLst/>
              </a:prstGeom>
              <a:blipFill rotWithShape="0">
                <a:blip r:embed="rId6"/>
                <a:stretch>
                  <a:fillRect l="-4717" t="-1613" r="-236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5168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1039</TotalTime>
  <Words>2012</Words>
  <Application>Microsoft Office PowerPoint</Application>
  <PresentationFormat>On-screen Show (4:3)</PresentationFormat>
  <Paragraphs>451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Office Theme</vt:lpstr>
      <vt:lpstr>Jets at an EIC:  A Window on the Partons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Two method comparison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Trieste</dc:title>
  <dc:creator>Brian Page</dc:creator>
  <cp:lastModifiedBy>Brian Page</cp:lastModifiedBy>
  <cp:revision>34</cp:revision>
  <dcterms:created xsi:type="dcterms:W3CDTF">2017-07-09T05:49:25Z</dcterms:created>
  <dcterms:modified xsi:type="dcterms:W3CDTF">2017-07-13T17:51:35Z</dcterms:modified>
</cp:coreProperties>
</file>